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71" r:id="rId7"/>
    <p:sldId id="260" r:id="rId8"/>
    <p:sldId id="272" r:id="rId9"/>
    <p:sldId id="261" r:id="rId10"/>
    <p:sldId id="268" r:id="rId11"/>
    <p:sldId id="262" r:id="rId12"/>
    <p:sldId id="269" r:id="rId13"/>
    <p:sldId id="263" r:id="rId14"/>
    <p:sldId id="264" r:id="rId15"/>
    <p:sldId id="270" r:id="rId16"/>
    <p:sldId id="265" r:id="rId17"/>
    <p:sldId id="266" r:id="rId18"/>
    <p:sldId id="267" r:id="rId19"/>
  </p:sldIdLst>
  <p:sldSz cx="1219136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24" d="100"/>
          <a:sy n="124" d="100"/>
        </p:scale>
        <p:origin x="-1512" y="-112"/>
      </p:cViewPr>
      <p:guideLst>
        <p:guide orient="horz" pos="213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9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9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9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9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A16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Oval 2"/>
          <p:cNvSpPr/>
          <p:nvPr/>
        </p:nvSpPr>
        <p:spPr>
          <a:xfrm>
            <a:off x="228600" y="1143000"/>
            <a:ext cx="4114800" cy="4114800"/>
          </a:xfrm>
          <a:prstGeom prst="ellipse">
            <a:avLst/>
          </a:prstGeom>
          <a:noFill/>
          <a:ln w="19050">
            <a:solidFill>
              <a:srgbClr val="C8A45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Oval 3"/>
          <p:cNvSpPr/>
          <p:nvPr/>
        </p:nvSpPr>
        <p:spPr>
          <a:xfrm>
            <a:off x="8229600" y="0"/>
            <a:ext cx="2743200" cy="2743200"/>
          </a:xfrm>
          <a:prstGeom prst="ellipse">
            <a:avLst/>
          </a:prstGeom>
          <a:noFill/>
          <a:ln w="19050">
            <a:solidFill>
              <a:srgbClr val="2A5A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Oval 4"/>
          <p:cNvSpPr/>
          <p:nvPr/>
        </p:nvSpPr>
        <p:spPr>
          <a:xfrm>
            <a:off x="1920240" y="4663440"/>
            <a:ext cx="1645920" cy="1645920"/>
          </a:xfrm>
          <a:prstGeom prst="ellipse">
            <a:avLst/>
          </a:prstGeom>
          <a:noFill/>
          <a:ln w="12700">
            <a:solidFill>
              <a:srgbClr val="E8D5A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6" name="Picture 5" descr="logo-sailin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1205" y="914400"/>
            <a:ext cx="3769282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3383280"/>
            <a:ext cx="10362895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440"/>
              </a:spcAft>
              <a:defRPr sz="2200" b="1">
                <a:solidFill>
                  <a:srgbClr val="FFFFFF"/>
                </a:solidFill>
                <a:latin typeface="Arial" panose="020B0604020202090204"/>
              </a:defRPr>
            </a:pPr>
            <a:r>
              <a:t>HUBEI SAILIN TECHNOLOGY CO., LTD.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3840480"/>
            <a:ext cx="10362895" cy="36576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20"/>
              </a:spcAft>
              <a:defRPr sz="1100" b="0">
                <a:solidFill>
                  <a:srgbClr val="C8A45C"/>
                </a:solidFill>
                <a:latin typeface="Arial" panose="020B0604020202090204"/>
              </a:defRPr>
            </a:pPr>
            <a:r>
              <a:t>Excellence in Industrial Automation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303520" y="4297680"/>
            <a:ext cx="1554480" cy="127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914400" y="4572000"/>
            <a:ext cx="10362895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520"/>
              </a:spcAft>
              <a:defRPr sz="2600" b="0">
                <a:solidFill>
                  <a:srgbClr val="D9D9D9"/>
                </a:solidFill>
                <a:latin typeface="Arial" panose="020B0604020202090204"/>
              </a:defRPr>
            </a:pPr>
            <a:r>
              <a:t>工业自动化 · 智慧连接未来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5120640"/>
            <a:ext cx="10362895" cy="36576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40"/>
              </a:spcAft>
              <a:defRPr sz="1200" b="0">
                <a:solidFill>
                  <a:srgbClr val="8C8C8C"/>
                </a:solidFill>
                <a:latin typeface="Arial" panose="020B0604020202090204"/>
              </a:defRPr>
            </a:pPr>
            <a:r>
              <a:t>Flow Meters · LPG Systems · DCS Control · Loading Skids · Terminal Equipment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14800" y="5577840"/>
            <a:ext cx="3962095" cy="457200"/>
          </a:xfrm>
          <a:prstGeom prst="rect">
            <a:avLst/>
          </a:prstGeom>
          <a:solidFill>
            <a:srgbClr val="1A2A4A"/>
          </a:solidFill>
          <a:ln w="12700">
            <a:solidFill>
              <a:srgbClr val="A884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4114800" y="5623560"/>
            <a:ext cx="3962095" cy="36576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20"/>
              </a:spcAft>
              <a:defRPr sz="1100" b="0">
                <a:solidFill>
                  <a:srgbClr val="C8A45C"/>
                </a:solidFill>
                <a:latin typeface="Arial" panose="020B0604020202090204"/>
              </a:defRPr>
            </a:pPr>
            <a:r>
              <a:t>2026 产品图册 | 俄罗斯 · 中亚 · 中国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6263640"/>
            <a:ext cx="10362895" cy="2743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00"/>
              </a:spcAft>
              <a:defRPr sz="1000" b="0">
                <a:solidFill>
                  <a:srgbClr val="808080"/>
                </a:solidFill>
                <a:latin typeface="Arial" panose="020B0604020202090204"/>
              </a:defRPr>
            </a:pPr>
            <a:r>
              <a:t>Hubei · China  |  asia-russia.com  |  sailintech.com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油气储运自动化 / OIL &amp; GAS STORAGE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石化储运智能装备 · 赛麟科技提供完整解决方案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1143000"/>
            <a:ext cx="10698480" cy="914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Oval 8"/>
          <p:cNvSpPr/>
          <p:nvPr/>
        </p:nvSpPr>
        <p:spPr>
          <a:xfrm>
            <a:off x="10058400" y="1097280"/>
            <a:ext cx="1828800" cy="18288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97280" y="1280160"/>
            <a:ext cx="886968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00"/>
              </a:spcAft>
              <a:defRPr sz="2000" b="1">
                <a:solidFill>
                  <a:srgbClr val="FFFFFF"/>
                </a:solidFill>
                <a:latin typeface="Arial" panose="020B0604020202090204"/>
              </a:defRPr>
            </a:pPr>
            <a:r>
              <a:t>石化产品智能储运系统解决方案专家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1645920"/>
            <a:ext cx="886968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CCCCCC"/>
                </a:solidFill>
                <a:latin typeface="Arial" panose="020B0604020202090204"/>
              </a:defRPr>
            </a:pPr>
            <a:r>
              <a:t>国家级专精特新"小巨人" · 三桶油入围供应商 · 20年行业经验 · 1700+项目案例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1520" y="2157730"/>
            <a:ext cx="3383280" cy="18288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3" name="Picture 12" descr="truck-loadin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2203450"/>
            <a:ext cx="3295015" cy="8788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2960" y="3209290"/>
            <a:ext cx="3207385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1">
                <a:solidFill>
                  <a:srgbClr val="1A3A6A"/>
                </a:solidFill>
                <a:latin typeface="Arial" panose="020B0604020202090204"/>
              </a:defRPr>
            </a:pPr>
            <a:r>
              <a:t>装卸车自动化系统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2960" y="339217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999999"/>
                </a:solidFill>
                <a:latin typeface="Arial" panose="020B0604020202090204"/>
              </a:defRPr>
            </a:pPr>
            <a:r>
              <a:t>Truck Loading/Unloading Automation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2960" y="3575050"/>
            <a:ext cx="3207385" cy="47561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定量装车控制仪+批控器+鹤管+防溢防静电控制器，实现自动定量装车、票据打印、数据上传。支持IC卡/二维码识别。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960" y="416941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1A3A6A"/>
                </a:solidFill>
                <a:latin typeface="Arial" panose="020B0604020202090204"/>
              </a:defRPr>
            </a:pPr>
            <a:r>
              <a:t>精度±0.2%  防爆认证  IC卡管理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89120" y="2157730"/>
            <a:ext cx="3383280" cy="18288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vr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840" y="2203450"/>
            <a:ext cx="3295015" cy="8788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80560" y="3209290"/>
            <a:ext cx="3207385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1">
                <a:solidFill>
                  <a:srgbClr val="1A3A6A"/>
                </a:solidFill>
                <a:latin typeface="Arial" panose="020B0604020202090204"/>
              </a:defRPr>
            </a:pPr>
            <a:r>
              <a:t>油气回收系统（VRU）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80560" y="339217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999999"/>
                </a:solidFill>
                <a:latin typeface="Arial" panose="020B0604020202090204"/>
              </a:defRPr>
            </a:pPr>
            <a:r>
              <a:t>Vapor Recovery Unit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80560" y="3575050"/>
            <a:ext cx="3207385" cy="47561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冷凝+吸附/膜分离组合工艺，油气回收效率≥95%，排放浓度≤25g/m³。节能型VRU-Ⅱ Plus+机型可选。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0560" y="416941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1A3A6A"/>
                </a:solidFill>
                <a:latin typeface="Arial" panose="020B0604020202090204"/>
              </a:defRPr>
            </a:pPr>
            <a:r>
              <a:t>回收率≥95%  节能环保  ATEX认证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46720" y="2157730"/>
            <a:ext cx="3383280" cy="18288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5" name="Picture 24" descr="tank-far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440" y="2203450"/>
            <a:ext cx="3295015" cy="8788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38160" y="3209290"/>
            <a:ext cx="3207385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1">
                <a:solidFill>
                  <a:srgbClr val="1A3A6A"/>
                </a:solidFill>
                <a:latin typeface="Arial" panose="020B0604020202090204"/>
              </a:defRPr>
            </a:pPr>
            <a:r>
              <a:t>储罐自动化系统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38160" y="339217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999999"/>
                </a:solidFill>
                <a:latin typeface="Arial" panose="020B0604020202090204"/>
              </a:defRPr>
            </a:pPr>
            <a:r>
              <a:t>Tank Farm Automation (SCADA/PLC/SIS)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38160" y="3575050"/>
            <a:ext cx="3207385" cy="47561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储罐液位、温度、压力监控；自动盘库计量；安全仪表系统（SIS）实现紧急切断。符合GB50128、API2350。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38160" y="416941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1A3A6A"/>
                </a:solidFill>
                <a:latin typeface="Arial" panose="020B0604020202090204"/>
              </a:defRPr>
            </a:pPr>
            <a:r>
              <a:t>SCADA系统  SIS安全仪表  自动计量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31520" y="4580890"/>
            <a:ext cx="3383280" cy="18288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1" name="Picture 30" descr="floating-roo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" y="4626610"/>
            <a:ext cx="3295015" cy="8788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2960" y="5632450"/>
            <a:ext cx="3207385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1">
                <a:solidFill>
                  <a:srgbClr val="1A3A6A"/>
                </a:solidFill>
                <a:latin typeface="Arial" panose="020B0604020202090204"/>
              </a:defRPr>
            </a:pPr>
            <a:r>
              <a:t>全接液高效密封浮盘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2960" y="581533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999999"/>
                </a:solidFill>
                <a:latin typeface="Arial" panose="020B0604020202090204"/>
              </a:defRPr>
            </a:pPr>
            <a:r>
              <a:t>Full-Contact Floating Roof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2960" y="5998210"/>
            <a:ext cx="3207385" cy="47561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全接液设计，浮盘与液面完全接触，消除气相空间，减少VOCs排放。适用于汽油、石脑油等轻质油品储罐。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2960" y="659257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1A3A6A"/>
                </a:solidFill>
                <a:latin typeface="Arial" panose="020B0604020202090204"/>
              </a:defRPr>
            </a:pPr>
            <a:r>
              <a:t>全接液  VOCs减排  长寿命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89120" y="4580890"/>
            <a:ext cx="3383280" cy="18288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7" name="Picture 36" descr="skid-stati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840" y="4626610"/>
            <a:ext cx="3295015" cy="87884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480560" y="5632450"/>
            <a:ext cx="3207385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1">
                <a:solidFill>
                  <a:srgbClr val="1A3A6A"/>
                </a:solidFill>
                <a:latin typeface="Arial" panose="020B0604020202090204"/>
              </a:defRPr>
            </a:pPr>
            <a:r>
              <a:t>阻隔防爆撬装加油装置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80560" y="581533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999999"/>
                </a:solidFill>
                <a:latin typeface="Arial" panose="020B0604020202090204"/>
              </a:defRPr>
            </a:pPr>
            <a:r>
              <a:t>Mobile Skid-Mounted Fuel Station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80560" y="5998210"/>
            <a:ext cx="3207385" cy="47561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集储油罐、加油机、防爆系统于一体，可整体迁移。适用于矿山、机场、物流园区等临时用油场所。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80560" y="659257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1A3A6A"/>
                </a:solidFill>
                <a:latin typeface="Arial" panose="020B0604020202090204"/>
              </a:defRPr>
            </a:pPr>
            <a:r>
              <a:t>撬装式  防爆安全  快速部署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046720" y="4580890"/>
            <a:ext cx="3383280" cy="18288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43" name="Picture 42" descr="marine-vru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2440" y="4626610"/>
            <a:ext cx="3295015" cy="87884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138160" y="5632450"/>
            <a:ext cx="3207385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1">
                <a:solidFill>
                  <a:srgbClr val="1A3A6A"/>
                </a:solidFill>
                <a:latin typeface="Arial" panose="020B0604020202090204"/>
              </a:defRPr>
            </a:pPr>
            <a:r>
              <a:t>船岸安全装置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38160" y="581533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999999"/>
                </a:solidFill>
                <a:latin typeface="Arial" panose="020B0604020202090204"/>
              </a:defRPr>
            </a:pPr>
            <a:r>
              <a:t>Marine Vapor Recovery Unit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38160" y="5998210"/>
            <a:ext cx="3207385" cy="47561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码头油气回收系统，实现船舶装卸过程中的油气回收处理。满足GB/T 20739标准。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38160" y="6592570"/>
            <a:ext cx="3207385" cy="14668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40"/>
              </a:spcAft>
              <a:defRPr sz="700" b="0">
                <a:solidFill>
                  <a:srgbClr val="1A3A6A"/>
                </a:solidFill>
                <a:latin typeface="Arial" panose="020B0604020202090204"/>
              </a:defRPr>
            </a:pPr>
            <a:r>
              <a:t>船岸对接  码头专用  安全联锁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装车撬站与低温系统 / LOADING SKIDS &amp; CRYOGENIC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顶部装车 · 底部装车 · LNG低温液体 · 装车平台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1280160"/>
            <a:ext cx="10698480" cy="914400"/>
          </a:xfrm>
          <a:prstGeom prst="rect">
            <a:avLst/>
          </a:prstGeom>
          <a:solidFill>
            <a:srgbClr val="2A5A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Oval 8"/>
          <p:cNvSpPr/>
          <p:nvPr/>
        </p:nvSpPr>
        <p:spPr>
          <a:xfrm>
            <a:off x="10058400" y="1097280"/>
            <a:ext cx="1828800" cy="18288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97280" y="1417320"/>
            <a:ext cx="886968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00"/>
              </a:spcAft>
              <a:defRPr sz="2000" b="1">
                <a:solidFill>
                  <a:srgbClr val="FFFFFF"/>
                </a:solidFill>
                <a:latin typeface="Arial" panose="020B0604020202090204"/>
              </a:defRPr>
            </a:pPr>
            <a:r>
              <a:t>一站式装车撬站解决方案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1783080"/>
            <a:ext cx="886968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CCCCCC"/>
                </a:solidFill>
                <a:latin typeface="Arial" panose="020B0604020202090204"/>
              </a:defRPr>
            </a:pPr>
            <a:r>
              <a:t>成品油 / 化工品 / 液化气 / LNG 全介质覆盖 · 预制撬装 · 即插即用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1520" y="2423160"/>
            <a:ext cx="2560320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868680" y="393192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顶部装车撬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" y="416052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Top Loading Skid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443484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单侧设计，宽度0.5~1m，长度2~4.5m。侧挂式鹤管，配备批控器、流量计、控制阀、静电接地等全套安全装置。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8680" y="51663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侧挂式鹤管  2~4.5m长  批量控制器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29000" y="2423160"/>
            <a:ext cx="2560320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bottom-loading-ski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4720" y="2468880"/>
            <a:ext cx="2468880" cy="1371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66160" y="393192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底部装车撬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6160" y="416052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Bottom Loading Skid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66160" y="443484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分单侧/双侧两种形式，长度4~6m。API干式接头对接，配备金属软管、气动/电动液压阀门、接地装置、溢流开关等。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66160" y="51663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API接头  4~6m长  密闭装车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26480" y="2423160"/>
            <a:ext cx="2560320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5" name="Picture 24" descr="lng-loading-sk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468880"/>
            <a:ext cx="2468880" cy="1371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263640" y="393192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LNG/CNG低温液体装车撬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63640" y="416052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Cryogenic Loading Skid System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3640" y="443484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专为LNG等低温介质设计。包含液相/气相管线、紧急切断阀、预冷流程、氮气吹扫置换、温度压力变送器及专用LNG批量控制器。操作温度低至-196°C。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63640" y="51663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-196°C  预冷功能  氮气吹扫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23960" y="2423160"/>
            <a:ext cx="2560320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1" name="Picture 30" descr="loading-platfor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2468880"/>
            <a:ext cx="2468880" cy="1371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961120" y="393192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装车平台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61120" y="416052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Loading Platform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61120" y="443484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钢结构装车平台，含雨棚、踏步梯和安全护栏。提供铁路槽车装车平台、公路罐车装车平台和单柱装车平台三种类型。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961120" y="51663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钢结构  三种类型  防腐涂层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1520" y="5852160"/>
            <a:ext cx="4572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1">
                <a:solidFill>
                  <a:srgbClr val="1A3A6A"/>
                </a:solidFill>
                <a:latin typeface="Arial" panose="020B0604020202090204"/>
              </a:defRPr>
            </a:p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15" y="2499995"/>
            <a:ext cx="2343785" cy="1336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装车撬站与低温系统 / LOADING SKIDS &amp; CRYOGENIC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顶部装车 · 底部装车 · LNG低温液体 · 装车平台</a:t>
            </a:r>
          </a:p>
        </p:txBody>
      </p:sp>
      <p:sp>
        <p:nvSpPr>
          <p:cNvPr id="9" name="Oval 8"/>
          <p:cNvSpPr/>
          <p:nvPr/>
        </p:nvSpPr>
        <p:spPr>
          <a:xfrm>
            <a:off x="10058400" y="1097280"/>
            <a:ext cx="1828800" cy="18288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731520" y="1240790"/>
            <a:ext cx="4572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1">
                <a:solidFill>
                  <a:srgbClr val="1A3A6A"/>
                </a:solidFill>
                <a:latin typeface="Arial" panose="020B0604020202090204"/>
              </a:defRPr>
            </a:pPr>
            <a:r>
              <a:t>技术参数对比 / Technical Specifications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07415" y="1978660"/>
          <a:ext cx="9525000" cy="1708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0"/>
                <a:gridCol w="2381250"/>
                <a:gridCol w="2381250"/>
                <a:gridCol w="2381250"/>
              </a:tblGrid>
              <a:tr h="341630"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项目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顶部装车撬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底部装车撬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LNG低温装车撬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适用介质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成品油/化工品/醇类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成品油/烷烃/烃类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LNG/LCO₂/低温液体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管材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CS 304/316L+PTFE内衬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CS 304/316L+PTFE内衬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SUS316L不锈钢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阀体材质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碳钢/不锈钢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碳钢/不锈钢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不锈钢（低温）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41630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操作温度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-40℃ ~ +80℃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-40℃ ~ +80℃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-196℃ ~ +50℃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码头装卸设备 / TERMINAL EQUIPMENT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船岸连接 · 储罐辅助 · 码头系泊 · 安全可靠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1371600"/>
            <a:ext cx="2560320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9" name="Picture 8" descr="folding-stair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1417320"/>
            <a:ext cx="2468880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8680" y="288036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折叠式登船梯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680" y="31089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Folding Stair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338328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用于连接装车平台和槽车顶部的安全通道。防滑踏板、自动高度调节、弹簧平衡锁定机构、链条锁止。可选3/4/5步，配安全笼。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8680" y="411480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3-5步可调  自动锁定  安全笼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29000" y="1371600"/>
            <a:ext cx="2560320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5" name="Picture 14" descr="floating-su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0" y="1417320"/>
            <a:ext cx="2468880" cy="1371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66160" y="288036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浮动出油装置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6160" y="31089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Floating Suction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6160" y="338328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用于储罐底部出油的浮动吸油管系统，随液面自动升降。确保从储罐上层抽取最洁净液体，避免沉淀物混入。DN80~DN600规格。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6160" y="411480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DN80~DN600  随动升降  清洁取油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26480" y="1371600"/>
            <a:ext cx="2560320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1" name="Picture 20" descr="gangw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417320"/>
            <a:ext cx="2468880" cy="1371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63640" y="288036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船用登船梯（输油臂配套）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63640" y="31089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Marine Gangway / Boarding Ladder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63640" y="338328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码头船舶人员上下通道装备，替代传统舷梯。铝合金四连杆前梯结构，液压驱动俯仰角-40°~60°，回转角±90°。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63640" y="411480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液压驱动  ±90°回转  8~35Ton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823960" y="1371600"/>
            <a:ext cx="2560320" cy="3291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7" name="Picture 26" descr="quick-release-hoo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1417320"/>
            <a:ext cx="2468880" cy="1371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961120" y="288036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快速脱缆钩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61120" y="31089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Quick Release Mooring Hook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61120" y="338328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码头系泊脱缆专用设备，单钩载荷45~200T，配备绞盘和自动脱缆功能。紧急情况下一键释放所有系泊缆绳。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61120" y="411480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45~200T  自动脱缆  ExdIIBT4</a:t>
            </a:r>
          </a:p>
        </p:txBody>
      </p:sp>
      <p:sp>
        <p:nvSpPr>
          <p:cNvPr id="35" name="Oval 34"/>
          <p:cNvSpPr/>
          <p:nvPr/>
        </p:nvSpPr>
        <p:spPr>
          <a:xfrm>
            <a:off x="10058400" y="6080760"/>
            <a:ext cx="1828800" cy="18288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1097280" y="6400800"/>
            <a:ext cx="886968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00"/>
              </a:spcAft>
              <a:defRPr sz="2000" b="1">
                <a:solidFill>
                  <a:srgbClr val="FFFFFF"/>
                </a:solidFill>
                <a:latin typeface="Arial" panose="020B0604020202090204"/>
              </a:defRPr>
            </a:pPr>
            <a:r>
              <a:t>码头终端一站式解决方案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码头装卸设备 / TERMINAL EQUIPMENT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船岸连接 · 储罐辅助 · 码头系泊 · 安全可靠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2940" y="1456690"/>
            <a:ext cx="4572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1">
                <a:solidFill>
                  <a:srgbClr val="1A3A6A"/>
                </a:solidFill>
                <a:latin typeface="Arial" panose="020B0604020202090204"/>
              </a:defRPr>
            </a:pPr>
            <a:r>
              <a:t>码头设备技术参数 / Technical Specifications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662940" y="1731010"/>
          <a:ext cx="1069848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20"/>
                <a:gridCol w="2674620"/>
                <a:gridCol w="2674620"/>
                <a:gridCol w="2674620"/>
              </a:tblGrid>
              <a:tr h="292608"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产品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关键参数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材质/标准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适用环境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折叠登船梯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3~5步，踏宽600/800mm，承载150kg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碳钢热镀锌 / 不锈钢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装车平台 / 码头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浮动出油装置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DN80~DN600 (3"~24")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CS/SS/铝材可选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成品油/化工储罐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船用登船梯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工作高度7~20m，功率5.5~16kW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铝合金+钢结构，IP55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海港/河港码头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快速脱缆钩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单钩45~200T，拉速15~30m/min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合金钢，ExdIIBT4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海港系泊码头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604520" y="3714115"/>
            <a:ext cx="10698480" cy="914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5" name="Oval 34"/>
          <p:cNvSpPr/>
          <p:nvPr/>
        </p:nvSpPr>
        <p:spPr>
          <a:xfrm>
            <a:off x="10058400" y="6080760"/>
            <a:ext cx="1828800" cy="18288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970280" y="3851275"/>
            <a:ext cx="886968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00"/>
              </a:spcAft>
              <a:defRPr sz="2000" b="1">
                <a:solidFill>
                  <a:srgbClr val="FFFFFF"/>
                </a:solidFill>
                <a:latin typeface="Arial" panose="020B0604020202090204"/>
              </a:defRPr>
            </a:pPr>
            <a:r>
              <a:t>码头终端一站式解决方案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0280" y="4217035"/>
            <a:ext cx="886968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CCCCCC"/>
                </a:solidFill>
                <a:latin typeface="Arial" panose="020B0604020202090204"/>
              </a:defRPr>
            </a:pPr>
            <a:r>
              <a:t>装车撬站 → 登船梯 → 输油臂 → 浮动吸油 → 快速脱缆 → 油气回收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企业资质与认证 / CERTIFICATIONS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品质保证 · 国际认证 · 合规经营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1463040"/>
            <a:ext cx="3474720" cy="6400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868680" y="1554480"/>
            <a:ext cx="32004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60"/>
              </a:spcAft>
              <a:defRPr sz="1300" b="1">
                <a:solidFill>
                  <a:srgbClr val="1A3A6A"/>
                </a:solidFill>
                <a:latin typeface="Arial" panose="020B0604020202090204"/>
              </a:defRPr>
            </a:pPr>
            <a:r>
              <a:t>ISO 9001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" y="1828800"/>
            <a:ext cx="3200400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质量管理体系认证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43400" y="1463040"/>
            <a:ext cx="3474720" cy="6400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4480560" y="1554480"/>
            <a:ext cx="32004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60"/>
              </a:spcAft>
              <a:defRPr sz="1300" b="1">
                <a:solidFill>
                  <a:srgbClr val="1A3A6A"/>
                </a:solidFill>
                <a:latin typeface="Arial" panose="020B0604020202090204"/>
              </a:defRPr>
            </a:pPr>
            <a:r>
              <a:t>CE认证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80560" y="1828800"/>
            <a:ext cx="3200400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欧盟安全合规认证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55280" y="1463040"/>
            <a:ext cx="3474720" cy="6400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8092440" y="1554480"/>
            <a:ext cx="32004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60"/>
              </a:spcAft>
              <a:defRPr sz="1300" b="1">
                <a:solidFill>
                  <a:srgbClr val="1A3A6A"/>
                </a:solidFill>
                <a:latin typeface="Arial" panose="020B0604020202090204"/>
              </a:defRPr>
            </a:pPr>
            <a:r>
              <a:t>GOST-R认证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92440" y="1828800"/>
            <a:ext cx="3200400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俄罗斯海关联盟认证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1520" y="2212848"/>
            <a:ext cx="3474720" cy="6400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868680" y="2304288"/>
            <a:ext cx="32004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60"/>
              </a:spcAft>
              <a:defRPr sz="1300" b="1">
                <a:solidFill>
                  <a:srgbClr val="1A3A6A"/>
                </a:solidFill>
                <a:latin typeface="Arial" panose="020B0604020202090204"/>
              </a:defRPr>
            </a:pPr>
            <a:r>
              <a:t>ATEX防爆认证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8680" y="2578608"/>
            <a:ext cx="3200400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欧盟防爆设备指令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43400" y="2212848"/>
            <a:ext cx="3474720" cy="6400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4480560" y="2304288"/>
            <a:ext cx="32004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60"/>
              </a:spcAft>
              <a:defRPr sz="1300" b="1">
                <a:solidFill>
                  <a:srgbClr val="1A3A6A"/>
                </a:solidFill>
                <a:latin typeface="Arial" panose="020B0604020202090204"/>
              </a:defRPr>
            </a:pPr>
            <a:r>
              <a:t>防爆3C认证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80560" y="2578608"/>
            <a:ext cx="3200400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中国防爆产品认证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55280" y="2212848"/>
            <a:ext cx="3474720" cy="6400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8092440" y="2304288"/>
            <a:ext cx="32004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60"/>
              </a:spcAft>
              <a:defRPr sz="1300" b="1">
                <a:solidFill>
                  <a:srgbClr val="1A3A6A"/>
                </a:solidFill>
                <a:latin typeface="Arial" panose="020B0604020202090204"/>
              </a:defRPr>
            </a:pPr>
            <a:r>
              <a:t>ASME认证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92440" y="2578608"/>
            <a:ext cx="3200400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美国机械工程师协会标准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0" y="2962656"/>
            <a:ext cx="3474720" cy="6400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868680" y="3054096"/>
            <a:ext cx="32004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60"/>
              </a:spcAft>
              <a:defRPr sz="1300" b="1">
                <a:solidFill>
                  <a:srgbClr val="1A3A6A"/>
                </a:solidFill>
                <a:latin typeface="Arial" panose="020B0604020202090204"/>
              </a:defRPr>
            </a:pPr>
            <a:r>
              <a:t>GC2压力管道设计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8680" y="3328416"/>
            <a:ext cx="3200400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中国压力管道设计许可证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43400" y="2962656"/>
            <a:ext cx="3474720" cy="6400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29"/>
          <p:cNvSpPr txBox="1"/>
          <p:nvPr/>
        </p:nvSpPr>
        <p:spPr>
          <a:xfrm>
            <a:off x="4480560" y="3054096"/>
            <a:ext cx="32004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60"/>
              </a:spcAft>
              <a:defRPr sz="1300" b="1">
                <a:solidFill>
                  <a:srgbClr val="1A3A6A"/>
                </a:solidFill>
                <a:latin typeface="Arial" panose="020B0604020202090204"/>
              </a:defRPr>
            </a:pPr>
            <a:r>
              <a:t>实用新型专利20+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80560" y="3328416"/>
            <a:ext cx="3200400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产品核心技术专利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955280" y="2962656"/>
            <a:ext cx="3474720" cy="6400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TextBox 32"/>
          <p:cNvSpPr txBox="1"/>
          <p:nvPr/>
        </p:nvSpPr>
        <p:spPr>
          <a:xfrm>
            <a:off x="8092440" y="3054096"/>
            <a:ext cx="32004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60"/>
              </a:spcAft>
              <a:defRPr sz="1300" b="1">
                <a:solidFill>
                  <a:srgbClr val="1A3A6A"/>
                </a:solidFill>
                <a:latin typeface="Arial" panose="020B0604020202090204"/>
              </a:defRPr>
            </a:pPr>
            <a:r>
              <a:t>软件著作权6项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92440" y="3328416"/>
            <a:ext cx="3200400" cy="1828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液体仓储计算机管理软件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20" y="3749039"/>
            <a:ext cx="10698480" cy="411480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914400" y="3822191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320"/>
              </a:spcAft>
              <a:defRPr sz="1600" b="1">
                <a:solidFill>
                  <a:srgbClr val="1A3A6A"/>
                </a:solidFill>
                <a:latin typeface="Arial" panose="020B0604020202090204"/>
              </a:defRPr>
            </a:pPr>
            <a:r>
              <a:t>为什么选择赛麟 / Why Choose Sailin?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31520" y="4251959"/>
            <a:ext cx="3474720" cy="77724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Rectangle 37"/>
          <p:cNvSpPr/>
          <p:nvPr/>
        </p:nvSpPr>
        <p:spPr>
          <a:xfrm>
            <a:off x="731520" y="4343399"/>
            <a:ext cx="38100" cy="59436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9" name="TextBox 38"/>
          <p:cNvSpPr txBox="1"/>
          <p:nvPr/>
        </p:nvSpPr>
        <p:spPr>
          <a:xfrm>
            <a:off x="868680" y="4325111"/>
            <a:ext cx="32004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20"/>
              </a:spcAft>
              <a:defRPr sz="1100" b="1">
                <a:solidFill>
                  <a:srgbClr val="1A3A6A"/>
                </a:solidFill>
                <a:latin typeface="Arial" panose="020B0604020202090204"/>
              </a:defRPr>
            </a:pPr>
            <a:r>
              <a:t>价格优势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8680" y="4599431"/>
            <a:ext cx="320040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产品价格优于欧美品牌30-40%，性价比极高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15968" y="4251959"/>
            <a:ext cx="3474720" cy="77724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2" name="Rectangle 41"/>
          <p:cNvSpPr/>
          <p:nvPr/>
        </p:nvSpPr>
        <p:spPr>
          <a:xfrm>
            <a:off x="4315968" y="4343399"/>
            <a:ext cx="38100" cy="59436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3" name="TextBox 42"/>
          <p:cNvSpPr txBox="1"/>
          <p:nvPr/>
        </p:nvSpPr>
        <p:spPr>
          <a:xfrm>
            <a:off x="4453128" y="4325111"/>
            <a:ext cx="32004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20"/>
              </a:spcAft>
              <a:defRPr sz="1100" b="1">
                <a:solidFill>
                  <a:srgbClr val="1A3A6A"/>
                </a:solidFill>
                <a:latin typeface="Arial" panose="020B0604020202090204"/>
              </a:defRPr>
            </a:pPr>
            <a:r>
              <a:t>本地化服务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53128" y="4599431"/>
            <a:ext cx="320040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俄语技术团队，7×24小时支持，1小时内响应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900416" y="4251959"/>
            <a:ext cx="3474720" cy="77724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6" name="Rectangle 45"/>
          <p:cNvSpPr/>
          <p:nvPr/>
        </p:nvSpPr>
        <p:spPr>
          <a:xfrm>
            <a:off x="7900416" y="4343399"/>
            <a:ext cx="38100" cy="59436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7" name="TextBox 46"/>
          <p:cNvSpPr txBox="1"/>
          <p:nvPr/>
        </p:nvSpPr>
        <p:spPr>
          <a:xfrm>
            <a:off x="8037576" y="4325111"/>
            <a:ext cx="32004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20"/>
              </a:spcAft>
              <a:defRPr sz="1100" b="1">
                <a:solidFill>
                  <a:srgbClr val="1A3A6A"/>
                </a:solidFill>
                <a:latin typeface="Arial" panose="020B0604020202090204"/>
              </a:defRPr>
            </a:pPr>
            <a:r>
              <a:t>灵活结算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037576" y="4599431"/>
            <a:ext cx="320040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支持人民币/卢布/美元多币种结算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31520" y="5120639"/>
            <a:ext cx="3474720" cy="77724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0" name="Rectangle 49"/>
          <p:cNvSpPr/>
          <p:nvPr/>
        </p:nvSpPr>
        <p:spPr>
          <a:xfrm>
            <a:off x="731520" y="5212079"/>
            <a:ext cx="38100" cy="59436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1" name="TextBox 50"/>
          <p:cNvSpPr txBox="1"/>
          <p:nvPr/>
        </p:nvSpPr>
        <p:spPr>
          <a:xfrm>
            <a:off x="868680" y="5193791"/>
            <a:ext cx="32004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20"/>
              </a:spcAft>
              <a:defRPr sz="1100" b="1">
                <a:solidFill>
                  <a:srgbClr val="1A3A6A"/>
                </a:solidFill>
                <a:latin typeface="Arial" panose="020B0604020202090204"/>
              </a:defRPr>
            </a:pPr>
            <a:r>
              <a:t>物流保障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68680" y="5468111"/>
            <a:ext cx="320040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俄罗斯本地物流伙伴7077 КАРГО，清关快捷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315968" y="5120639"/>
            <a:ext cx="3474720" cy="77724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4" name="Rectangle 53"/>
          <p:cNvSpPr/>
          <p:nvPr/>
        </p:nvSpPr>
        <p:spPr>
          <a:xfrm>
            <a:off x="4315968" y="5212079"/>
            <a:ext cx="38100" cy="59436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5" name="TextBox 54"/>
          <p:cNvSpPr txBox="1"/>
          <p:nvPr/>
        </p:nvSpPr>
        <p:spPr>
          <a:xfrm>
            <a:off x="4453128" y="5193791"/>
            <a:ext cx="32004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20"/>
              </a:spcAft>
              <a:defRPr sz="1100" b="1">
                <a:solidFill>
                  <a:srgbClr val="1A3A6A"/>
                </a:solidFill>
                <a:latin typeface="Arial" panose="020B0604020202090204"/>
              </a:defRPr>
            </a:pPr>
            <a:r>
              <a:t>全套资质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53128" y="5468111"/>
            <a:ext cx="320040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CE/ATEX/GOST-R/防爆3C等国际认证齐全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900416" y="5120639"/>
            <a:ext cx="3474720" cy="77724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8" name="Rectangle 57"/>
          <p:cNvSpPr/>
          <p:nvPr/>
        </p:nvSpPr>
        <p:spPr>
          <a:xfrm>
            <a:off x="7900416" y="5212079"/>
            <a:ext cx="38100" cy="59436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9" name="TextBox 58"/>
          <p:cNvSpPr txBox="1"/>
          <p:nvPr/>
        </p:nvSpPr>
        <p:spPr>
          <a:xfrm>
            <a:off x="8037576" y="5193791"/>
            <a:ext cx="32004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20"/>
              </a:spcAft>
              <a:defRPr sz="1100" b="1">
                <a:solidFill>
                  <a:srgbClr val="1A3A6A"/>
                </a:solidFill>
                <a:latin typeface="Arial" panose="020B0604020202090204"/>
              </a:defRPr>
            </a:pPr>
            <a:r>
              <a:t>定制能力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037576" y="5468111"/>
            <a:ext cx="320040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666666"/>
                </a:solidFill>
                <a:latin typeface="Arial" panose="020B0604020202090204"/>
              </a:defRPr>
            </a:pPr>
            <a:r>
              <a:t>提供从设计、选型到安装、调试全流程服务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典型项目案例 / PROJECT CASES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1700+项目经验 · 专业本土化服务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146304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731520" y="196596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Rectangle 19"/>
          <p:cNvSpPr/>
          <p:nvPr/>
        </p:nvSpPr>
        <p:spPr>
          <a:xfrm>
            <a:off x="4389120" y="146304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Rectangle 22"/>
          <p:cNvSpPr/>
          <p:nvPr/>
        </p:nvSpPr>
        <p:spPr>
          <a:xfrm>
            <a:off x="4389120" y="196596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Rectangle 31"/>
          <p:cNvSpPr/>
          <p:nvPr/>
        </p:nvSpPr>
        <p:spPr>
          <a:xfrm>
            <a:off x="8046720" y="146304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5" name="Rectangle 34"/>
          <p:cNvSpPr/>
          <p:nvPr/>
        </p:nvSpPr>
        <p:spPr>
          <a:xfrm>
            <a:off x="8046720" y="196596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4" name="Rectangle 43"/>
          <p:cNvSpPr/>
          <p:nvPr/>
        </p:nvSpPr>
        <p:spPr>
          <a:xfrm>
            <a:off x="731520" y="370332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7" name="Rectangle 46"/>
          <p:cNvSpPr/>
          <p:nvPr/>
        </p:nvSpPr>
        <p:spPr>
          <a:xfrm>
            <a:off x="731520" y="420624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4" name="Rectangle 53"/>
          <p:cNvSpPr/>
          <p:nvPr/>
        </p:nvSpPr>
        <p:spPr>
          <a:xfrm>
            <a:off x="4389120" y="370332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7" name="Rectangle 56"/>
          <p:cNvSpPr/>
          <p:nvPr/>
        </p:nvSpPr>
        <p:spPr>
          <a:xfrm>
            <a:off x="4389120" y="420624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4" name="Rectangle 63"/>
          <p:cNvSpPr/>
          <p:nvPr/>
        </p:nvSpPr>
        <p:spPr>
          <a:xfrm>
            <a:off x="8046720" y="370332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7" name="Rectangle 66"/>
          <p:cNvSpPr/>
          <p:nvPr/>
        </p:nvSpPr>
        <p:spPr>
          <a:xfrm>
            <a:off x="8046720" y="420624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8" name="Rectangle 67"/>
          <p:cNvSpPr/>
          <p:nvPr/>
        </p:nvSpPr>
        <p:spPr>
          <a:xfrm>
            <a:off x="731520" y="146304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9" name="TextBox 68"/>
          <p:cNvSpPr txBox="1"/>
          <p:nvPr/>
        </p:nvSpPr>
        <p:spPr>
          <a:xfrm>
            <a:off x="868680" y="1508760"/>
            <a:ext cx="3246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俄罗斯项目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68680" y="1737360"/>
            <a:ext cx="32461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BBBBBB"/>
                </a:solidFill>
                <a:latin typeface="Arial" panose="020B0604020202090204"/>
              </a:defRPr>
            </a:pPr>
            <a:r>
              <a:t>Russian Federation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31520" y="196596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2" name="TextBox 71"/>
          <p:cNvSpPr txBox="1"/>
          <p:nvPr/>
        </p:nvSpPr>
        <p:spPr>
          <a:xfrm>
            <a:off x="914400" y="2057400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项目类型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65960" y="2057400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油库装卸车系统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14400" y="2441448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设备配置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965960" y="2441448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批控器+鹤管+油气回收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14400" y="2825496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项目状态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965960" y="2825496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已交付使用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14400" y="3209544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客户反馈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965960" y="3209544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运行稳定，服务及时 ⭐⭐⭐⭐⭐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389120" y="146304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1" name="TextBox 80"/>
          <p:cNvSpPr txBox="1"/>
          <p:nvPr/>
        </p:nvSpPr>
        <p:spPr>
          <a:xfrm>
            <a:off x="4526280" y="1508760"/>
            <a:ext cx="3246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哈萨克斯坦项目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526280" y="1737360"/>
            <a:ext cx="32461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BBBBBB"/>
                </a:solidFill>
                <a:latin typeface="Arial" panose="020B0604020202090204"/>
              </a:defRPr>
            </a:pPr>
            <a:r>
              <a:t>Kazakhstan · Almaty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389120" y="196596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4" name="TextBox 83"/>
          <p:cNvSpPr txBox="1"/>
          <p:nvPr/>
        </p:nvSpPr>
        <p:spPr>
          <a:xfrm>
            <a:off x="4572000" y="2057400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项目类型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623560" y="2057400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油库区EPC总承包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572000" y="2441448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系统规模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623560" y="2441448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10,000m³储罐×4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572000" y="2825496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交付内容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623560" y="2825496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设计+设备+SCADA系统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572000" y="3209544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项目状态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623560" y="3209544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已竣工投产</a:t>
            </a:r>
          </a:p>
        </p:txBody>
      </p:sp>
      <p:sp>
        <p:nvSpPr>
          <p:cNvPr id="92" name="Rectangle 91"/>
          <p:cNvSpPr/>
          <p:nvPr/>
        </p:nvSpPr>
        <p:spPr>
          <a:xfrm>
            <a:off x="8046720" y="146304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3" name="TextBox 92"/>
          <p:cNvSpPr txBox="1"/>
          <p:nvPr/>
        </p:nvSpPr>
        <p:spPr>
          <a:xfrm>
            <a:off x="8183880" y="1508760"/>
            <a:ext cx="3246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中国国内项目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183880" y="1737360"/>
            <a:ext cx="32461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BBBBBB"/>
                </a:solidFill>
                <a:latin typeface="Arial" panose="020B0604020202090204"/>
              </a:defRPr>
            </a:pPr>
            <a:r>
              <a:t>中国 · 湖北三宁化工</a:t>
            </a:r>
          </a:p>
        </p:txBody>
      </p:sp>
      <p:sp>
        <p:nvSpPr>
          <p:cNvPr id="95" name="Rectangle 94"/>
          <p:cNvSpPr/>
          <p:nvPr/>
        </p:nvSpPr>
        <p:spPr>
          <a:xfrm>
            <a:off x="8046720" y="196596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6" name="TextBox 95"/>
          <p:cNvSpPr txBox="1"/>
          <p:nvPr/>
        </p:nvSpPr>
        <p:spPr>
          <a:xfrm>
            <a:off x="8229600" y="2057400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项目类型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9281160" y="2057400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60万吨合成氨乙二醇装车项目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29600" y="2441448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设备配置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9281160" y="2441448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定量装车系统+IC卡管理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229600" y="2825496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项目金额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9281160" y="2825496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千万级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229600" y="3209544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交付时间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9281160" y="3209544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2018年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731520" y="370332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5" name="TextBox 104"/>
          <p:cNvSpPr txBox="1"/>
          <p:nvPr/>
        </p:nvSpPr>
        <p:spPr>
          <a:xfrm>
            <a:off x="868680" y="3749040"/>
            <a:ext cx="3246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非洲加纳项目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68680" y="3977640"/>
            <a:ext cx="32461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BBBBBB"/>
                </a:solidFill>
                <a:latin typeface="Arial" panose="020B0604020202090204"/>
              </a:defRPr>
            </a:pPr>
            <a:r>
              <a:t>Ghana · Kumasi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731520" y="420624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8" name="TextBox 107"/>
          <p:cNvSpPr txBox="1"/>
          <p:nvPr/>
        </p:nvSpPr>
        <p:spPr>
          <a:xfrm>
            <a:off x="914400" y="4297680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项目类型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965960" y="4297680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油库自动化系统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914400" y="4681728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交付内容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965960" y="4681728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储罐SCADA+装卸车系统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914400" y="5065776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项目状态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965960" y="5065776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已交付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389120" y="370332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5" name="TextBox 114"/>
          <p:cNvSpPr txBox="1"/>
          <p:nvPr/>
        </p:nvSpPr>
        <p:spPr>
          <a:xfrm>
            <a:off x="4526280" y="3749040"/>
            <a:ext cx="3246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伊朗项目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526280" y="3977640"/>
            <a:ext cx="32461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BBBBBB"/>
                </a:solidFill>
                <a:latin typeface="Arial" panose="020B0604020202090204"/>
              </a:defRPr>
            </a:pPr>
            <a:r>
              <a:t>Iran · ISPC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4389120" y="420624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8" name="TextBox 117"/>
          <p:cNvSpPr txBox="1"/>
          <p:nvPr/>
        </p:nvSpPr>
        <p:spPr>
          <a:xfrm>
            <a:off x="4572000" y="4297680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项目类型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623560" y="4297680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MAH/C5/LPG装卸撬系统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572000" y="4681728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交付内容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623560" y="4681728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LPG装卸撬装设备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572000" y="5065776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项目状态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623560" y="5065776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已交付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8046720" y="3703320"/>
            <a:ext cx="3520440" cy="50292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5" name="TextBox 124"/>
          <p:cNvSpPr txBox="1"/>
          <p:nvPr/>
        </p:nvSpPr>
        <p:spPr>
          <a:xfrm>
            <a:off x="8183880" y="3749040"/>
            <a:ext cx="3246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300" b="1">
                <a:solidFill>
                  <a:srgbClr val="FFFFFF"/>
                </a:solidFill>
                <a:latin typeface="微软雅黑"/>
              </a:defRPr>
            </a:pPr>
            <a:r>
              <a:t>菲律宾项目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8183880" y="3977640"/>
            <a:ext cx="32461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BBBBBB"/>
                </a:solidFill>
                <a:latin typeface="Arial" panose="020B0604020202090204"/>
              </a:defRPr>
            </a:pPr>
            <a:r>
              <a:t>Philippines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8046720" y="4206240"/>
            <a:ext cx="3520440" cy="1600200"/>
          </a:xfrm>
          <a:prstGeom prst="rect">
            <a:avLst/>
          </a:prstGeom>
          <a:solidFill>
            <a:srgbClr val="FFFFFF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8" name="TextBox 127"/>
          <p:cNvSpPr txBox="1"/>
          <p:nvPr/>
        </p:nvSpPr>
        <p:spPr>
          <a:xfrm>
            <a:off x="8229600" y="4297680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项目类型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9281160" y="4297680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DCS控制系统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29600" y="4681728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系统规模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9281160" y="4681728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全厂分布式控制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229600" y="5065776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交付内容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281160" y="5065776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DCS硬件+组态编程+调试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8229600" y="5449824"/>
            <a:ext cx="1005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999999"/>
                </a:solidFill>
                <a:latin typeface="微软雅黑"/>
              </a:defRPr>
            </a:pPr>
            <a:r>
              <a:t>项目状态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9281160" y="5449824"/>
            <a:ext cx="2148840" cy="3200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333333"/>
                </a:solidFill>
                <a:latin typeface="微软雅黑"/>
              </a:defRPr>
            </a:pPr>
            <a:r>
              <a:t>已交付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A16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Oval 2"/>
          <p:cNvSpPr/>
          <p:nvPr/>
        </p:nvSpPr>
        <p:spPr>
          <a:xfrm>
            <a:off x="2286000" y="914400"/>
            <a:ext cx="1828800" cy="1828800"/>
          </a:xfrm>
          <a:prstGeom prst="ellipse">
            <a:avLst/>
          </a:prstGeom>
          <a:noFill/>
          <a:ln w="12700">
            <a:solidFill>
              <a:srgbClr val="C8A45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Oval 3"/>
          <p:cNvSpPr/>
          <p:nvPr/>
        </p:nvSpPr>
        <p:spPr>
          <a:xfrm>
            <a:off x="8458200" y="3886200"/>
            <a:ext cx="1371600" cy="1371600"/>
          </a:xfrm>
          <a:prstGeom prst="ellipse">
            <a:avLst/>
          </a:prstGeom>
          <a:noFill/>
          <a:ln w="12700">
            <a:solidFill>
              <a:srgbClr val="C8A45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914400" y="731520"/>
            <a:ext cx="10362895" cy="6400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640"/>
              </a:spcAft>
              <a:defRPr sz="3200" b="1">
                <a:solidFill>
                  <a:srgbClr val="FFFFFF"/>
                </a:solidFill>
                <a:latin typeface="Arial" panose="020B0604020202090204"/>
              </a:defRPr>
            </a:pPr>
            <a:r>
              <a:t>联系我们 / CONTACT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71600"/>
            <a:ext cx="10362895" cy="36576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80"/>
              </a:spcAft>
              <a:defRPr sz="1400" b="0">
                <a:solidFill>
                  <a:srgbClr val="999999"/>
                </a:solidFill>
                <a:latin typeface="Arial" panose="020B0604020202090204"/>
              </a:defRPr>
            </a:pPr>
            <a:r>
              <a:t>湖北省赛麟科技有限公司 · 期待与您合作</a:t>
            </a:r>
          </a:p>
        </p:txBody>
      </p:sp>
      <p:sp>
        <p:nvSpPr>
          <p:cNvPr id="7" name="Rectangle 6"/>
          <p:cNvSpPr/>
          <p:nvPr/>
        </p:nvSpPr>
        <p:spPr>
          <a:xfrm>
            <a:off x="731520" y="2103120"/>
            <a:ext cx="3383280" cy="1188720"/>
          </a:xfrm>
          <a:prstGeom prst="rect">
            <a:avLst/>
          </a:prstGeom>
          <a:solidFill>
            <a:srgbClr val="1A2A4A"/>
          </a:solidFill>
          <a:ln w="12700">
            <a:solidFill>
              <a:srgbClr val="2A3A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14400" y="2240280"/>
            <a:ext cx="30175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20"/>
              </a:spcAft>
              <a:defRPr sz="1100" b="0">
                <a:solidFill>
                  <a:srgbClr val="888888"/>
                </a:solidFill>
                <a:latin typeface="Arial" panose="020B0604020202090204"/>
              </a:defRPr>
            </a:pPr>
            <a:r>
              <a:t>电话 / 微信 / WhatsApp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2560320"/>
            <a:ext cx="3017520" cy="6400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60"/>
              </a:spcAft>
              <a:defRPr sz="1300" b="1">
                <a:solidFill>
                  <a:srgbClr val="FFFFFF"/>
                </a:solidFill>
                <a:latin typeface="Arial" panose="020B0604020202090204"/>
              </a:defRPr>
            </a:pPr>
            <a:r>
              <a:t>+86 186 6560 8946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97680" y="2103120"/>
            <a:ext cx="3383280" cy="1188720"/>
          </a:xfrm>
          <a:prstGeom prst="rect">
            <a:avLst/>
          </a:prstGeom>
          <a:solidFill>
            <a:srgbClr val="1A2A4A"/>
          </a:solidFill>
          <a:ln w="12700">
            <a:solidFill>
              <a:srgbClr val="2A3A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4480560" y="2240280"/>
            <a:ext cx="30175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20"/>
              </a:spcAft>
              <a:defRPr sz="1100" b="0">
                <a:solidFill>
                  <a:srgbClr val="888888"/>
                </a:solidFill>
                <a:latin typeface="Arial" panose="020B0604020202090204"/>
              </a:defRPr>
            </a:pPr>
            <a:r>
              <a:t>邮箱 / Email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80560" y="2560320"/>
            <a:ext cx="3017520" cy="6400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60"/>
              </a:spcAft>
              <a:defRPr sz="1300" b="1">
                <a:solidFill>
                  <a:srgbClr val="FFFFFF"/>
                </a:solidFill>
                <a:latin typeface="Arial" panose="020B0604020202090204"/>
              </a:defRPr>
            </a:pPr>
            <a:r>
              <a:t>asia-russia.tao@yandex.ru</a:t>
            </a:r>
            <a:br/>
            <a:r>
              <a:t>hbsailin@gmail.com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63840" y="2103120"/>
            <a:ext cx="3383280" cy="1188720"/>
          </a:xfrm>
          <a:prstGeom prst="rect">
            <a:avLst/>
          </a:prstGeom>
          <a:solidFill>
            <a:srgbClr val="1A2A4A"/>
          </a:solidFill>
          <a:ln w="12700">
            <a:solidFill>
              <a:srgbClr val="2A3A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8046720" y="2240280"/>
            <a:ext cx="30175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20"/>
              </a:spcAft>
              <a:defRPr sz="1100" b="0">
                <a:solidFill>
                  <a:srgbClr val="888888"/>
                </a:solidFill>
                <a:latin typeface="Arial" panose="020B0604020202090204"/>
              </a:defRPr>
            </a:pPr>
            <a:r>
              <a:t>地址 / Address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46720" y="2560320"/>
            <a:ext cx="3017520" cy="6400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60"/>
              </a:spcAft>
              <a:defRPr sz="1300" b="1">
                <a:solidFill>
                  <a:srgbClr val="FFFFFF"/>
                </a:solidFill>
                <a:latin typeface="Arial" panose="020B0604020202090204"/>
              </a:defRPr>
            </a:pPr>
            <a:r>
              <a:t>中国·湖北省武汉市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1520" y="3429000"/>
            <a:ext cx="3383280" cy="1188720"/>
          </a:xfrm>
          <a:prstGeom prst="rect">
            <a:avLst/>
          </a:prstGeom>
          <a:solidFill>
            <a:srgbClr val="1A2A4A"/>
          </a:solidFill>
          <a:ln w="12700">
            <a:solidFill>
              <a:srgbClr val="2A3A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914400" y="3566160"/>
            <a:ext cx="30175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20"/>
              </a:spcAft>
              <a:defRPr sz="1100" b="0">
                <a:solidFill>
                  <a:srgbClr val="888888"/>
                </a:solidFill>
                <a:latin typeface="Arial" panose="020B0604020202090204"/>
              </a:defRPr>
            </a:pPr>
            <a:r>
              <a:t>网站 / Website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" y="3886200"/>
            <a:ext cx="3017520" cy="6400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60"/>
              </a:spcAft>
              <a:defRPr sz="1300" b="1">
                <a:solidFill>
                  <a:srgbClr val="FFFFFF"/>
                </a:solidFill>
                <a:latin typeface="Arial" panose="020B0604020202090204"/>
              </a:defRPr>
            </a:pPr>
            <a:r>
              <a:t>www.asia-russia.com</a:t>
            </a:r>
            <a:br/>
            <a:r>
              <a:t>www.sailintech.com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97680" y="3429000"/>
            <a:ext cx="3383280" cy="1188720"/>
          </a:xfrm>
          <a:prstGeom prst="rect">
            <a:avLst/>
          </a:prstGeom>
          <a:solidFill>
            <a:srgbClr val="1A2A4A"/>
          </a:solidFill>
          <a:ln w="12700">
            <a:solidFill>
              <a:srgbClr val="2A3A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4480560" y="3566160"/>
            <a:ext cx="30175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20"/>
              </a:spcAft>
              <a:defRPr sz="1100" b="0">
                <a:solidFill>
                  <a:srgbClr val="888888"/>
                </a:solidFill>
                <a:latin typeface="Arial" panose="020B0604020202090204"/>
              </a:defRPr>
            </a:pPr>
            <a:r>
              <a:t>工作时间 / Working Hours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80560" y="3886200"/>
            <a:ext cx="3017520" cy="6400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60"/>
              </a:spcAft>
              <a:defRPr sz="1300" b="1">
                <a:solidFill>
                  <a:srgbClr val="FFFFFF"/>
                </a:solidFill>
                <a:latin typeface="Arial" panose="020B0604020202090204"/>
              </a:defRPr>
            </a:pPr>
            <a:r>
              <a:t>周一至周五 9:00 - 18:00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863840" y="3429000"/>
            <a:ext cx="3383280" cy="1188720"/>
          </a:xfrm>
          <a:prstGeom prst="rect">
            <a:avLst/>
          </a:prstGeom>
          <a:solidFill>
            <a:srgbClr val="1A2A4A"/>
          </a:solidFill>
          <a:ln w="12700">
            <a:solidFill>
              <a:srgbClr val="2A3A5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8046720" y="3566160"/>
            <a:ext cx="30175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20"/>
              </a:spcAft>
              <a:defRPr sz="1100" b="0">
                <a:solidFill>
                  <a:srgbClr val="888888"/>
                </a:solidFill>
                <a:latin typeface="Arial" panose="020B0604020202090204"/>
              </a:defRPr>
            </a:pPr>
            <a:r>
              <a:t>物流伙伴（俄罗斯）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46720" y="3886200"/>
            <a:ext cx="3017520" cy="6400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60"/>
              </a:spcAft>
              <a:defRPr sz="1300" b="1">
                <a:solidFill>
                  <a:srgbClr val="FFFFFF"/>
                </a:solidFill>
                <a:latin typeface="Arial" panose="020B0604020202090204"/>
              </a:defRPr>
            </a:pPr>
            <a:r>
              <a:t>7077 КАРГО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4400" y="5303520"/>
            <a:ext cx="10362895" cy="4572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40"/>
              </a:spcAft>
              <a:defRPr sz="1200" b="0">
                <a:solidFill>
                  <a:srgbClr val="777777"/>
                </a:solidFill>
                <a:latin typeface="Arial" panose="020B0604020202090204"/>
              </a:defRPr>
            </a:pPr>
            <a:r>
              <a:t>湖北省赛麟科技有限公司 · Hubei Sailin Technology Co., Ltd.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4400" y="5623560"/>
            <a:ext cx="10362895" cy="2743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220"/>
              </a:spcAft>
              <a:defRPr sz="1100" b="0">
                <a:solidFill>
                  <a:srgbClr val="666666"/>
                </a:solidFill>
                <a:latin typeface="Arial" panose="020B0604020202090204"/>
              </a:defRPr>
            </a:pPr>
            <a:r>
              <a:t>专注于工业自动化产品出口 · 俄罗斯及中亚市场专家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4400" y="6035040"/>
            <a:ext cx="10362895" cy="2743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180"/>
              </a:spcAft>
              <a:defRPr sz="900" b="0">
                <a:solidFill>
                  <a:srgbClr val="555555"/>
                </a:solidFill>
                <a:latin typeface="Arial" panose="020B0604020202090204"/>
              </a:defRPr>
            </a:pPr>
            <a:r>
              <a:t>© 2018-2026 湖北省赛麟科技有限公司 版权所有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目录 / CONTENTS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31520" y="1929130"/>
            <a:ext cx="5303520" cy="411480"/>
          </a:xfrm>
          <a:prstGeom prst="rect">
            <a:avLst/>
          </a:prstGeom>
          <a:solidFill>
            <a:srgbClr val="FAFBFD"/>
          </a:solidFill>
          <a:ln w="6350">
            <a:solidFill>
              <a:srgbClr val="E0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731520" y="2002155"/>
            <a:ext cx="5029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4440" y="2002282"/>
            <a:ext cx="36576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333333"/>
                </a:solidFill>
                <a:latin typeface="Arial" panose="020B0604020202090204"/>
              </a:defRPr>
            </a:pPr>
            <a:r>
              <a:t>关于赛麟 / About 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7840" y="2002282"/>
            <a:ext cx="365760" cy="27432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Aft>
                <a:spcPts val="200"/>
              </a:spcAft>
              <a:defRPr sz="1000" b="0">
                <a:solidFill>
                  <a:srgbClr val="999999"/>
                </a:solidFill>
                <a:latin typeface="Arial" panose="020B0604020202090204"/>
              </a:defRPr>
            </a:pPr>
            <a:r>
              <a:t>0</a:t>
            </a:r>
            <a:r>
              <a:rPr lang="en-US"/>
              <a:t>3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00800" y="1929130"/>
            <a:ext cx="5303520" cy="411480"/>
          </a:xfrm>
          <a:prstGeom prst="rect">
            <a:avLst/>
          </a:prstGeom>
          <a:solidFill>
            <a:srgbClr val="FAFBFD"/>
          </a:solidFill>
          <a:ln w="6350">
            <a:solidFill>
              <a:srgbClr val="E0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6480810" y="2002155"/>
            <a:ext cx="42291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3720" y="2002282"/>
            <a:ext cx="36576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333333"/>
                </a:solidFill>
                <a:latin typeface="Arial" panose="020B0604020202090204"/>
              </a:defRPr>
            </a:pPr>
            <a:r>
              <a:t>流量计系列 / Flow Meters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47120" y="2002282"/>
            <a:ext cx="365760" cy="27432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Aft>
                <a:spcPts val="200"/>
              </a:spcAft>
              <a:defRPr sz="1000" b="0">
                <a:solidFill>
                  <a:srgbClr val="999999"/>
                </a:solidFill>
                <a:latin typeface="Arial" panose="020B0604020202090204"/>
              </a:defRPr>
            </a:pPr>
            <a:r>
              <a:t>0</a:t>
            </a:r>
            <a:r>
              <a:rPr lang="en-US"/>
              <a:t>4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1520" y="2413762"/>
            <a:ext cx="5303520" cy="411480"/>
          </a:xfrm>
          <a:prstGeom prst="rect">
            <a:avLst/>
          </a:prstGeom>
          <a:solidFill>
            <a:srgbClr val="FAFBFD"/>
          </a:solidFill>
          <a:ln w="6350">
            <a:solidFill>
              <a:srgbClr val="E0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748665" y="2486660"/>
            <a:ext cx="485775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03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34440" y="2486914"/>
            <a:ext cx="36576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333333"/>
                </a:solidFill>
                <a:latin typeface="Arial" panose="020B0604020202090204"/>
              </a:defRPr>
            </a:pPr>
            <a:r>
              <a:t>LPG液化气系统 / LPG Systems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77840" y="2486914"/>
            <a:ext cx="365760" cy="27432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Aft>
                <a:spcPts val="200"/>
              </a:spcAft>
              <a:defRPr sz="1000" b="0">
                <a:solidFill>
                  <a:srgbClr val="999999"/>
                </a:solidFill>
                <a:latin typeface="Arial" panose="020B0604020202090204"/>
              </a:defRPr>
            </a:pPr>
            <a:r>
              <a:t>0</a:t>
            </a:r>
            <a:r>
              <a:rPr lang="en-US"/>
              <a:t>6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00800" y="2413762"/>
            <a:ext cx="5303520" cy="411480"/>
          </a:xfrm>
          <a:prstGeom prst="rect">
            <a:avLst/>
          </a:prstGeom>
          <a:solidFill>
            <a:srgbClr val="FAFBFD"/>
          </a:solidFill>
          <a:ln w="6350">
            <a:solidFill>
              <a:srgbClr val="E0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6480810" y="2486660"/>
            <a:ext cx="42291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3720" y="2486914"/>
            <a:ext cx="36576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333333"/>
                </a:solidFill>
                <a:latin typeface="Arial" panose="020B0604020202090204"/>
              </a:defRPr>
            </a:pPr>
            <a:r>
              <a:t>DCS分布式控制系统 / DCS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47120" y="2486914"/>
            <a:ext cx="365760" cy="27432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Aft>
                <a:spcPts val="200"/>
              </a:spcAft>
              <a:defRPr sz="1000" b="0">
                <a:solidFill>
                  <a:srgbClr val="999999"/>
                </a:solidFill>
                <a:latin typeface="Arial" panose="020B0604020202090204"/>
              </a:defRPr>
            </a:pPr>
            <a:r>
              <a:t>0</a:t>
            </a:r>
            <a:r>
              <a:rPr lang="en-US"/>
              <a:t>8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31520" y="2898394"/>
            <a:ext cx="5303520" cy="411480"/>
          </a:xfrm>
          <a:prstGeom prst="rect">
            <a:avLst/>
          </a:prstGeom>
          <a:solidFill>
            <a:srgbClr val="FAFBFD"/>
          </a:solidFill>
          <a:ln w="6350">
            <a:solidFill>
              <a:srgbClr val="E0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765810" y="2971800"/>
            <a:ext cx="46863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05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34440" y="2971546"/>
            <a:ext cx="36576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333333"/>
                </a:solidFill>
                <a:latin typeface="Arial" panose="020B0604020202090204"/>
              </a:defRPr>
            </a:pPr>
            <a:r>
              <a:t>油气储运自动化 / Oil &amp; Gas Storage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77840" y="2971546"/>
            <a:ext cx="365760" cy="27432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Aft>
                <a:spcPts val="200"/>
              </a:spcAft>
              <a:defRPr sz="1000" b="0">
                <a:solidFill>
                  <a:srgbClr val="999999"/>
                </a:solidFill>
                <a:latin typeface="Arial" panose="020B0604020202090204"/>
              </a:defRPr>
            </a:pPr>
            <a:r>
              <a:rPr lang="en-US"/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00800" y="2898394"/>
            <a:ext cx="5303520" cy="411480"/>
          </a:xfrm>
          <a:prstGeom prst="rect">
            <a:avLst/>
          </a:prstGeom>
          <a:solidFill>
            <a:srgbClr val="FAFBFD"/>
          </a:solidFill>
          <a:ln w="6350">
            <a:solidFill>
              <a:srgbClr val="E0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27"/>
          <p:cNvSpPr txBox="1"/>
          <p:nvPr/>
        </p:nvSpPr>
        <p:spPr>
          <a:xfrm>
            <a:off x="6480810" y="2971800"/>
            <a:ext cx="42291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06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03720" y="2971546"/>
            <a:ext cx="36576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333333"/>
                </a:solidFill>
                <a:latin typeface="Arial" panose="020B0604020202090204"/>
              </a:defRPr>
            </a:pPr>
            <a:r>
              <a:t>装车撬站与低温系统 / Loading Skids &amp; Cryogenic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47120" y="2971546"/>
            <a:ext cx="365760" cy="27432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Aft>
                <a:spcPts val="200"/>
              </a:spcAft>
              <a:defRPr sz="1000" b="0">
                <a:solidFill>
                  <a:srgbClr val="999999"/>
                </a:solidFill>
                <a:latin typeface="Arial" panose="020B0604020202090204"/>
              </a:defRPr>
            </a:pPr>
            <a:r>
              <a:rPr lang="en-US"/>
              <a:t>11</a:t>
            </a: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31520" y="3383026"/>
            <a:ext cx="5303520" cy="411480"/>
          </a:xfrm>
          <a:prstGeom prst="rect">
            <a:avLst/>
          </a:prstGeom>
          <a:solidFill>
            <a:srgbClr val="FAFBFD"/>
          </a:solidFill>
          <a:ln w="6350">
            <a:solidFill>
              <a:srgbClr val="E0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774065" y="3456305"/>
            <a:ext cx="460375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07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34440" y="3456178"/>
            <a:ext cx="36576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333333"/>
                </a:solidFill>
                <a:latin typeface="Arial" panose="020B0604020202090204"/>
              </a:defRPr>
            </a:pPr>
            <a:r>
              <a:t>码头装卸设备 / Terminal Equipment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77840" y="3456178"/>
            <a:ext cx="365760" cy="27432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Aft>
                <a:spcPts val="200"/>
              </a:spcAft>
              <a:defRPr sz="1000" b="0">
                <a:solidFill>
                  <a:srgbClr val="999999"/>
                </a:solidFill>
                <a:latin typeface="Arial" panose="020B0604020202090204"/>
              </a:defRPr>
            </a:pPr>
            <a:r>
              <a:rPr lang="en-US"/>
              <a:t>13</a:t>
            </a: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400800" y="3383026"/>
            <a:ext cx="5303520" cy="411480"/>
          </a:xfrm>
          <a:prstGeom prst="rect">
            <a:avLst/>
          </a:prstGeom>
          <a:solidFill>
            <a:srgbClr val="FAFBFD"/>
          </a:solidFill>
          <a:ln w="6350">
            <a:solidFill>
              <a:srgbClr val="E0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6480810" y="3456305"/>
            <a:ext cx="42291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08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03720" y="3456178"/>
            <a:ext cx="36576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333333"/>
                </a:solidFill>
                <a:latin typeface="Arial" panose="020B0604020202090204"/>
              </a:defRPr>
            </a:pPr>
            <a:r>
              <a:t>企业资质与认证 / Certifications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247120" y="3456178"/>
            <a:ext cx="365760" cy="27432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Aft>
                <a:spcPts val="200"/>
              </a:spcAft>
              <a:defRPr sz="1000" b="0">
                <a:solidFill>
                  <a:srgbClr val="999999"/>
                </a:solidFill>
                <a:latin typeface="Arial" panose="020B0604020202090204"/>
              </a:defRPr>
            </a:pPr>
            <a:r>
              <a:rPr lang="en-US"/>
              <a:t>15</a:t>
            </a: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31520" y="3867658"/>
            <a:ext cx="5303520" cy="411480"/>
          </a:xfrm>
          <a:prstGeom prst="rect">
            <a:avLst/>
          </a:prstGeom>
          <a:solidFill>
            <a:srgbClr val="FAFBFD"/>
          </a:solidFill>
          <a:ln w="6350">
            <a:solidFill>
              <a:srgbClr val="E0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0" name="TextBox 39"/>
          <p:cNvSpPr txBox="1"/>
          <p:nvPr/>
        </p:nvSpPr>
        <p:spPr>
          <a:xfrm>
            <a:off x="774700" y="3940810"/>
            <a:ext cx="45974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09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34440" y="3940810"/>
            <a:ext cx="36576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333333"/>
                </a:solidFill>
                <a:latin typeface="Arial" panose="020B0604020202090204"/>
              </a:defRPr>
            </a:pPr>
            <a:r>
              <a:t>典型项目案例 / Project Cases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77840" y="3940810"/>
            <a:ext cx="365760" cy="27432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Aft>
                <a:spcPts val="200"/>
              </a:spcAft>
              <a:defRPr sz="1000" b="0">
                <a:solidFill>
                  <a:srgbClr val="999999"/>
                </a:solidFill>
                <a:latin typeface="Arial" panose="020B0604020202090204"/>
              </a:defRPr>
            </a:pPr>
            <a:r>
              <a:rPr lang="en-US"/>
              <a:t>16</a:t>
            </a: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400800" y="3867658"/>
            <a:ext cx="5303520" cy="411480"/>
          </a:xfrm>
          <a:prstGeom prst="rect">
            <a:avLst/>
          </a:prstGeom>
          <a:solidFill>
            <a:srgbClr val="FAFBFD"/>
          </a:solidFill>
          <a:ln w="6350">
            <a:solidFill>
              <a:srgbClr val="E0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4" name="TextBox 43"/>
          <p:cNvSpPr txBox="1"/>
          <p:nvPr/>
        </p:nvSpPr>
        <p:spPr>
          <a:xfrm>
            <a:off x="6480810" y="3940810"/>
            <a:ext cx="42291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10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03720" y="3940810"/>
            <a:ext cx="36576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333333"/>
                </a:solidFill>
                <a:latin typeface="Arial" panose="020B0604020202090204"/>
              </a:defRPr>
            </a:pPr>
            <a:r>
              <a:t>联系我们 / Contact Us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247120" y="3940810"/>
            <a:ext cx="365760" cy="27432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Aft>
                <a:spcPts val="200"/>
              </a:spcAft>
              <a:defRPr sz="1000" b="0">
                <a:solidFill>
                  <a:srgbClr val="999999"/>
                </a:solidFill>
                <a:latin typeface="Arial" panose="020B0604020202090204"/>
              </a:defRPr>
            </a:pPr>
            <a:r>
              <a:t>1</a:t>
            </a:r>
            <a:r>
              <a:rPr lang="en-US"/>
              <a:t>7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关于赛麟 / ABOUT 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湖北省赛麟科技有限公司 · 工业自动化出口专家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1280160"/>
            <a:ext cx="10698480" cy="914400"/>
          </a:xfrm>
          <a:prstGeom prst="rect">
            <a:avLst/>
          </a:prstGeom>
          <a:solidFill>
            <a:srgbClr val="2A5A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Oval 8"/>
          <p:cNvSpPr/>
          <p:nvPr/>
        </p:nvSpPr>
        <p:spPr>
          <a:xfrm>
            <a:off x="10058400" y="1097280"/>
            <a:ext cx="1828800" cy="18288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97280" y="1417320"/>
            <a:ext cx="886968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00"/>
              </a:spcAft>
              <a:defRPr sz="2000" b="1">
                <a:solidFill>
                  <a:srgbClr val="FFFFFF"/>
                </a:solidFill>
                <a:latin typeface="Arial" panose="020B0604020202090204"/>
              </a:defRPr>
            </a:pPr>
            <a:r>
              <a:t>致力于为全球工业自动化提供高品质产品与解决方案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1783080"/>
            <a:ext cx="886968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CCCCCC"/>
                </a:solidFill>
                <a:latin typeface="Arial" panose="020B0604020202090204"/>
              </a:defRPr>
            </a:pPr>
            <a:r>
              <a:t>专注俄罗斯及中亚市场 · 本地化俄语服务 · 全流程技术支持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7710" y="2738755"/>
            <a:ext cx="5120640" cy="1127125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Rectangle 12"/>
          <p:cNvSpPr/>
          <p:nvPr/>
        </p:nvSpPr>
        <p:spPr>
          <a:xfrm>
            <a:off x="727710" y="2743200"/>
            <a:ext cx="50800" cy="109728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988695" y="2830195"/>
            <a:ext cx="475488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320"/>
              </a:spcAft>
              <a:defRPr sz="1600" b="1">
                <a:solidFill>
                  <a:srgbClr val="1A3A6A"/>
                </a:solidFill>
                <a:latin typeface="Arial" panose="020B0604020202090204"/>
              </a:defRPr>
            </a:pPr>
            <a:r>
              <a:t>公司概况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8695" y="3173095"/>
            <a:ext cx="4754880" cy="8686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湖北省赛麟科技有限公司成立于2018年，位于湖北省武汉市，是一家专注于工业自动化产品出口的高新技术企业。公司主营流量计、LPG液化气系统、DCS分布式控制系统，并提供油气储运自动化全套解决方案。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9830" y="2742565"/>
            <a:ext cx="5120640" cy="1104265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Rectangle 16"/>
          <p:cNvSpPr/>
          <p:nvPr/>
        </p:nvSpPr>
        <p:spPr>
          <a:xfrm>
            <a:off x="6259830" y="2768600"/>
            <a:ext cx="50800" cy="1097280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6488430" y="2843530"/>
            <a:ext cx="475488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320"/>
              </a:spcAft>
              <a:defRPr sz="1600" b="1">
                <a:solidFill>
                  <a:srgbClr val="1A3A6A"/>
                </a:solidFill>
                <a:latin typeface="Arial" panose="020B0604020202090204"/>
              </a:defRPr>
            </a:pPr>
            <a:r>
              <a:t>市场布局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8430" y="3173730"/>
            <a:ext cx="4754880" cy="86868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公司以俄罗斯及中亚地区为核心市场，建立了完善的本地化服务体系。在俄罗斯拥有长期合作的物流伙伴（7077 КАРГО），确保产品及时交付。支持人民币/卢布结算，消除汇率风险。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7710" y="3981450"/>
            <a:ext cx="5120640" cy="8686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Rectangle 20"/>
          <p:cNvSpPr/>
          <p:nvPr/>
        </p:nvSpPr>
        <p:spPr>
          <a:xfrm>
            <a:off x="727710" y="3981450"/>
            <a:ext cx="76200" cy="814705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1093470" y="3985895"/>
            <a:ext cx="475488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320"/>
              </a:spcAft>
              <a:defRPr sz="1600" b="1">
                <a:solidFill>
                  <a:srgbClr val="1A3A6A"/>
                </a:solidFill>
                <a:latin typeface="Arial" panose="020B0604020202090204"/>
              </a:defRPr>
            </a:pPr>
            <a:r>
              <a:t>品质承诺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0590" y="4314825"/>
            <a:ext cx="4754880" cy="61341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赛麟科技坚持严格的供应商筛选和质量管控体系，所有产品均通过ISO9001质量管理体系认证。核心产品具备CCC、CE、ATEX等国际认证，确保交付的每一台设备都符合国际标准。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59830" y="3981450"/>
            <a:ext cx="5120640" cy="80518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Rectangle 24"/>
          <p:cNvSpPr/>
          <p:nvPr/>
        </p:nvSpPr>
        <p:spPr>
          <a:xfrm>
            <a:off x="6254750" y="4033520"/>
            <a:ext cx="76200" cy="746125"/>
          </a:xfrm>
          <a:prstGeom prst="rect">
            <a:avLst/>
          </a:prstGeom>
          <a:solidFill>
            <a:srgbClr val="1A3A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TextBox 25"/>
          <p:cNvSpPr txBox="1"/>
          <p:nvPr/>
        </p:nvSpPr>
        <p:spPr>
          <a:xfrm>
            <a:off x="6525260" y="4043680"/>
            <a:ext cx="475488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320"/>
              </a:spcAft>
              <a:defRPr sz="1600" b="1">
                <a:solidFill>
                  <a:srgbClr val="1A3A6A"/>
                </a:solidFill>
                <a:latin typeface="Arial" panose="020B0604020202090204"/>
              </a:defRPr>
            </a:pPr>
            <a:r>
              <a:t>服务优势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88430" y="4319270"/>
            <a:ext cx="4754880" cy="456565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俄语专业技术团队提供7×24小时支持；从产品选型、技术方案设计、安装指导到售后维护全流程服务；1小时内快速响应客户需求；定制化解决方案设计能力。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1520" y="5427345"/>
            <a:ext cx="2560320" cy="731520"/>
          </a:xfrm>
          <a:prstGeom prst="rect">
            <a:avLst/>
          </a:prstGeom>
          <a:solidFill>
            <a:srgbClr val="2A5A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9" name="TextBox 28"/>
          <p:cNvSpPr txBox="1"/>
          <p:nvPr/>
        </p:nvSpPr>
        <p:spPr>
          <a:xfrm>
            <a:off x="731520" y="5473065"/>
            <a:ext cx="2560320" cy="4114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560"/>
              </a:spcAft>
              <a:defRPr sz="2800" b="1">
                <a:solidFill>
                  <a:srgbClr val="FFFFFF"/>
                </a:solidFill>
                <a:latin typeface="Arial" panose="020B0604020202090204"/>
              </a:defRPr>
            </a:pPr>
            <a:r>
              <a:t>20</a:t>
            </a:r>
            <a:r>
              <a:rPr lang="en-US"/>
              <a:t>23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1520" y="5884545"/>
            <a:ext cx="2560320" cy="2286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180"/>
              </a:spcAft>
              <a:defRPr sz="900" b="0">
                <a:solidFill>
                  <a:srgbClr val="CCCCCC"/>
                </a:solidFill>
                <a:latin typeface="Arial" panose="020B0604020202090204"/>
              </a:defRPr>
            </a:pPr>
            <a:r>
              <a:t>成立年份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29000" y="5427345"/>
            <a:ext cx="2560320" cy="731520"/>
          </a:xfrm>
          <a:prstGeom prst="rect">
            <a:avLst/>
          </a:prstGeom>
          <a:solidFill>
            <a:srgbClr val="2A5A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3429000" y="5473065"/>
            <a:ext cx="2560320" cy="4114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560"/>
              </a:spcAft>
              <a:defRPr sz="2800" b="1">
                <a:solidFill>
                  <a:srgbClr val="FFFFFF"/>
                </a:solidFill>
                <a:latin typeface="Arial" panose="020B0604020202090204"/>
              </a:defRPr>
            </a:pPr>
            <a:r>
              <a:t>60+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29000" y="5884545"/>
            <a:ext cx="2560320" cy="2286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180"/>
              </a:spcAft>
              <a:defRPr sz="900" b="0">
                <a:solidFill>
                  <a:srgbClr val="CCCCCC"/>
                </a:solidFill>
                <a:latin typeface="Arial" panose="020B0604020202090204"/>
              </a:defRPr>
            </a:pPr>
            <a:r>
              <a:t>产品出口国家/地区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126480" y="5427345"/>
            <a:ext cx="2560320" cy="731520"/>
          </a:xfrm>
          <a:prstGeom prst="rect">
            <a:avLst/>
          </a:prstGeom>
          <a:solidFill>
            <a:srgbClr val="2A5A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5" name="TextBox 34"/>
          <p:cNvSpPr txBox="1"/>
          <p:nvPr/>
        </p:nvSpPr>
        <p:spPr>
          <a:xfrm>
            <a:off x="6126480" y="5473065"/>
            <a:ext cx="2560320" cy="4114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560"/>
              </a:spcAft>
              <a:defRPr sz="2800" b="1">
                <a:solidFill>
                  <a:srgbClr val="FFFFFF"/>
                </a:solidFill>
                <a:latin typeface="Arial" panose="020B0604020202090204"/>
              </a:defRPr>
            </a:pPr>
            <a:r>
              <a:t>3000+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26480" y="5884545"/>
            <a:ext cx="2560320" cy="2286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180"/>
              </a:spcAft>
              <a:defRPr sz="900" b="0">
                <a:solidFill>
                  <a:srgbClr val="CCCCCC"/>
                </a:solidFill>
                <a:latin typeface="Arial" panose="020B0604020202090204"/>
              </a:defRPr>
            </a:pPr>
            <a:r>
              <a:t>累计服务客户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823960" y="5427345"/>
            <a:ext cx="2560320" cy="731520"/>
          </a:xfrm>
          <a:prstGeom prst="rect">
            <a:avLst/>
          </a:prstGeom>
          <a:solidFill>
            <a:srgbClr val="2A5A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TextBox 37"/>
          <p:cNvSpPr txBox="1"/>
          <p:nvPr/>
        </p:nvSpPr>
        <p:spPr>
          <a:xfrm>
            <a:off x="8823960" y="5473065"/>
            <a:ext cx="2560320" cy="41148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560"/>
              </a:spcAft>
              <a:defRPr sz="2800" b="1">
                <a:solidFill>
                  <a:srgbClr val="FFFFFF"/>
                </a:solidFill>
                <a:latin typeface="Arial" panose="020B0604020202090204"/>
              </a:defRPr>
            </a:pPr>
            <a:r>
              <a:t>20年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823960" y="5884545"/>
            <a:ext cx="2560320" cy="2286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Aft>
                <a:spcPts val="180"/>
              </a:spcAft>
              <a:defRPr sz="900" b="0">
                <a:solidFill>
                  <a:srgbClr val="CCCCCC"/>
                </a:solidFill>
                <a:latin typeface="Arial" panose="020B0604020202090204"/>
              </a:defRPr>
            </a:pPr>
            <a:r>
              <a:t>合作方行业经验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流量计系列 / FLOW 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自营核心产品 · 高精度 · 多场景适用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1921510"/>
            <a:ext cx="2560320" cy="347472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9" name="Picture 8" descr="flowmeter-e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1967230"/>
            <a:ext cx="2468880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8680" y="343027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电磁流量计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680" y="365887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Electromagnetic Flow Meter · SL-LDE Series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393319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采用法拉第电磁感应定律测量导电流体流量，无移动部件，维护量小。适用于水处理、化工、食品饮料等行业。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8680" y="466471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精度0.5级  DN15~DN200  CE认证  GOST-R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29000" y="1921510"/>
            <a:ext cx="2560320" cy="347472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5" name="Picture 14" descr="flowmeter-vorte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0" y="1967230"/>
            <a:ext cx="2468880" cy="1371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66160" y="343027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涡街流量计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6160" y="365887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Vortex Flow Meter · SL-LUGE Series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6160" y="393319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基于卡门涡街原理，适用于蒸汽、气体和液体的流量测量。耐高温（-40~350°C），结构坚固，寿命长。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6160" y="466471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精度1.0级  DN25~DN80  耐高温  广泛适用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26480" y="1921510"/>
            <a:ext cx="2560320" cy="347472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1" name="Picture 20" descr="flowmeter-turb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967230"/>
            <a:ext cx="2468880" cy="1371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63640" y="343027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涡轮流量计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63640" y="365887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Turbine Flow Meter · SL-LW Series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63640" y="393319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利用流体推动涡轮旋转测速，精度高、重复性好。适用于清洁液体和气体的精确计量，广泛应用于贸易结算。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63640" y="466471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高精度  贸易结算  快速响应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823960" y="1921510"/>
            <a:ext cx="2560320" cy="347472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7" name="Picture 26" descr="flowmeter-rotame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1967230"/>
            <a:ext cx="2468880" cy="1371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961120" y="343027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金属管浮子流量计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61120" y="365887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Metal Tube Rotameter · H250 Series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61120" y="393319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机械式流量测量仪表，无需外部供电，适用于小流量气体和液体的现场指示。结构紧凑，安装方便。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61120" y="466471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无需供电  现场指示  小流量专用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流量计系列 / FLOW 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自营核心产品 · 高精度 · 多场景适用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4050" y="1385570"/>
            <a:ext cx="4572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微软雅黑"/>
              </a:defRPr>
            </a:pPr>
            <a:r>
              <a:t>技术参数 / Technical Specifications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654050" y="2240915"/>
          <a:ext cx="1069848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080"/>
                <a:gridCol w="1783080"/>
                <a:gridCol w="1783080"/>
                <a:gridCol w="1783080"/>
                <a:gridCol w="1783080"/>
                <a:gridCol w="1783080"/>
              </a:tblGrid>
              <a:tr h="292608"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型号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口径范围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精度等级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耐压等级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介质温度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输出信号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SL-LDE（电磁）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DN15~DN200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0.5级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1.6MPa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-20~80°C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4~20mA / RS485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SL-LUGE（涡街）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DN25~DN80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1.0级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2.5MPa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-40~350°C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4~20mA / 脉冲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SL-LW（涡轮）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DN10~DN100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0.5级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2.5MPa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-20~120°C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4~20mA / 频率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H250（浮子）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DN15~DN100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2.5级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4.0MPa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-40~150°C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现场指示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LPG液化气系统 / LPG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安全 · 高效 · 智能化液化气储运解决方案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" y="5303520"/>
            <a:ext cx="10698480" cy="914400"/>
          </a:xfrm>
          <a:prstGeom prst="rect">
            <a:avLst/>
          </a:prstGeom>
          <a:solidFill>
            <a:srgbClr val="2A5A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Oval 8"/>
          <p:cNvSpPr/>
          <p:nvPr/>
        </p:nvSpPr>
        <p:spPr>
          <a:xfrm>
            <a:off x="10058400" y="1097280"/>
            <a:ext cx="1828800" cy="18288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05840" y="5440680"/>
            <a:ext cx="886968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00"/>
              </a:spcAft>
              <a:defRPr sz="2000" b="1">
                <a:solidFill>
                  <a:srgbClr val="FFFFFF"/>
                </a:solidFill>
                <a:latin typeface="Arial" panose="020B0604020202090204"/>
              </a:defRPr>
            </a:pPr>
            <a:r>
              <a:t>LPG加气站全套设备与系统集成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5840" y="5806440"/>
            <a:ext cx="886968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CCCCCC"/>
                </a:solidFill>
                <a:latin typeface="Arial" panose="020B0604020202090204"/>
              </a:defRPr>
            </a:pPr>
            <a:r>
              <a:t>卸车泵 · 液化气泵 · 压缩机 · 加气机 · 储气罐 · 智能控制系统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1520" y="1371600"/>
            <a:ext cx="2560320" cy="347472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3" name="Picture 12" descr="lpg-dispenser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840" y="1485900"/>
            <a:ext cx="2468880" cy="137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8680" y="288036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LPG加气机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" y="31089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LPG Dispenser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" y="338328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高精度液化气加注设备，配备防爆质量流量计、紧急切断阀和安全拉断阀。支持IC卡支付，可与站级管理系统对接。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8680" y="411480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防爆认证  IC卡支付  高精度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29000" y="1371600"/>
            <a:ext cx="2560320" cy="347472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9" name="Picture 18" descr="lpg-t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0" y="1417320"/>
            <a:ext cx="2468880" cy="1371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66160" y="288036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LPG储气罐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6160" y="31089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LPG Storage Tank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66160" y="338328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卧式/立式液化气储罐，符合ASME/GB150标准，设计压力1.77MPa。配备安全阀、液位计、压力表等安全附件。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66160" y="411480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ASME标准  1.77MPa  安全可靠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26480" y="1371600"/>
            <a:ext cx="2560320" cy="347472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5" name="Picture 24" descr="lpg-pu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417320"/>
            <a:ext cx="2468880" cy="1371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263640" y="288036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LPG卸车泵/压缩机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63640" y="31089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LPG Transfer Pump / Compressor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3640" y="338328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高效液化气卸车设备，叶片泵/螺杆泵可选。压缩机用于压力输送和储罐增压，确保系统安全运行。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63640" y="411480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高效卸车  防爆电机  低噪音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23960" y="1371600"/>
            <a:ext cx="2560320" cy="3474720"/>
          </a:xfrm>
          <a:prstGeom prst="rect">
            <a:avLst/>
          </a:prstGeom>
          <a:solidFill>
            <a:srgbClr val="FFFFFF"/>
          </a:solidFill>
          <a:ln w="1270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31" name="Picture 30" descr="skid-st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1417320"/>
            <a:ext cx="2468880" cy="1371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961120" y="2880360"/>
            <a:ext cx="2286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Arial" panose="020B0604020202090204"/>
              </a:defRPr>
            </a:pPr>
            <a:r>
              <a:t>LPG站控系统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61120" y="310896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80"/>
              </a:spcAft>
              <a:defRPr sz="900" b="0">
                <a:solidFill>
                  <a:srgbClr val="999999"/>
                </a:solidFill>
                <a:latin typeface="Arial" panose="020B0604020202090204"/>
              </a:defRPr>
            </a:pPr>
            <a:r>
              <a:t>LPG Station Control System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61120" y="3383280"/>
            <a:ext cx="22860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基于PLC/DCS的加气站智能控制系统，实现储罐监控、加气计量、安全联锁、数据远传等功能。支持远程监控。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961120" y="4114800"/>
            <a:ext cx="2286000" cy="2286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160"/>
              </a:spcAft>
              <a:defRPr sz="800" b="0">
                <a:solidFill>
                  <a:srgbClr val="1A3A6A"/>
                </a:solidFill>
                <a:latin typeface="Arial" panose="020B0604020202090204"/>
              </a:defRPr>
            </a:pPr>
            <a:r>
              <a:t>PLC控制  安全联锁  远程监控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LPG液化气系统 / LPG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安全 · 高效 · 智能化液化气储运解决方案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1280160"/>
            <a:ext cx="10698480" cy="914400"/>
          </a:xfrm>
          <a:prstGeom prst="rect">
            <a:avLst/>
          </a:prstGeom>
          <a:solidFill>
            <a:srgbClr val="2A5A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Oval 8"/>
          <p:cNvSpPr/>
          <p:nvPr/>
        </p:nvSpPr>
        <p:spPr>
          <a:xfrm>
            <a:off x="10058400" y="1097280"/>
            <a:ext cx="1828800" cy="18288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97280" y="1417320"/>
            <a:ext cx="886968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00"/>
              </a:spcAft>
              <a:defRPr sz="2000" b="1">
                <a:solidFill>
                  <a:srgbClr val="FFFFFF"/>
                </a:solidFill>
                <a:latin typeface="Arial" panose="020B0604020202090204"/>
              </a:defRPr>
            </a:pPr>
            <a:r>
              <a:t>LPG加气站全套设备与系统集成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1520" y="2468880"/>
            <a:ext cx="4572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80"/>
              </a:spcAft>
              <a:defRPr sz="1400" b="1">
                <a:solidFill>
                  <a:srgbClr val="1A3A6A"/>
                </a:solidFill>
                <a:latin typeface="微软雅黑"/>
              </a:defRPr>
            </a:pPr>
            <a:r>
              <a:t>LPG系统主要配置 / System Configuration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731520" y="2834640"/>
          <a:ext cx="1069848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20"/>
                <a:gridCol w="2674620"/>
                <a:gridCol w="2674620"/>
                <a:gridCol w="2674620"/>
              </a:tblGrid>
              <a:tr h="292608"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系统组成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主要设备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关键参数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执行标准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储存系统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LPG储罐、安全阀、液位计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5m³~100m³, 1.77MPa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GB150 / ASME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卸车系统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卸车泵、压缩机、气相管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卸车速度≥8m³/h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GB50156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加气系统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加气机、质量流量计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精度±0.5%, 防爆ExdIIBT4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GB/T 9081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控制系统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PLC柜、触摸屏、传感器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Siemens/OMRON PLC, Modbus RTU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IEC 61131-2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DCS分布式控制系统 / DCS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智能工厂 · 智慧运营 · 安全可靠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1280160"/>
            <a:ext cx="10698480" cy="914400"/>
          </a:xfrm>
          <a:prstGeom prst="rect">
            <a:avLst/>
          </a:prstGeom>
          <a:solidFill>
            <a:srgbClr val="2A5A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Oval 8"/>
          <p:cNvSpPr/>
          <p:nvPr/>
        </p:nvSpPr>
        <p:spPr>
          <a:xfrm>
            <a:off x="10058400" y="1097280"/>
            <a:ext cx="1828800" cy="18288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97280" y="1417320"/>
            <a:ext cx="8869680" cy="36576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00"/>
              </a:spcAft>
              <a:defRPr sz="2000" b="1">
                <a:solidFill>
                  <a:srgbClr val="FFFFFF"/>
                </a:solidFill>
                <a:latin typeface="Arial" panose="020B0604020202090204"/>
              </a:defRPr>
            </a:pPr>
            <a:r>
              <a:t>DCS分布式控制系统 — 工业自动化核心装备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1783080"/>
            <a:ext cx="886968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CCCCCC"/>
                </a:solidFill>
                <a:latin typeface="Arial" panose="020B0604020202090204"/>
              </a:defRPr>
            </a:pPr>
            <a:r>
              <a:t>适用于石油、化工、电力、冶金等流程工业 · 硬件选型 → 机柜成套 → 软件组态 → 现场调试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1520" y="2615565"/>
            <a:ext cx="5212080" cy="210312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914400" y="2707005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320"/>
              </a:spcAft>
              <a:defRPr sz="1600" b="1">
                <a:solidFill>
                  <a:srgbClr val="1A3A6A"/>
                </a:solidFill>
                <a:latin typeface="Arial" panose="020B0604020202090204"/>
              </a:defRPr>
            </a:pPr>
            <a:r>
              <a:t>硬件系统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3072765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• 控制柜：标准19英寸机柜，IP54防护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3365373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• PLC：Siemens S7-300/400/1200/1500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3657981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• I/O模块：AI/AO/DI/DO，支持热插拔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950589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• 通讯：Profibus-DP、Modbus RTU/TCP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" y="4243197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• 电源：冗余电源，UPS不间断供电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17920" y="2615565"/>
            <a:ext cx="5212080" cy="2103120"/>
          </a:xfrm>
          <a:prstGeom prst="rect">
            <a:avLst/>
          </a:prstGeom>
          <a:solidFill>
            <a:srgbClr val="FAFBFD"/>
          </a:solidFill>
          <a:ln w="6350">
            <a:solidFill>
              <a:srgbClr val="D8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6400800" y="2707005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320"/>
              </a:spcAft>
              <a:defRPr sz="1600" b="1">
                <a:solidFill>
                  <a:srgbClr val="1A3A6A"/>
                </a:solidFill>
                <a:latin typeface="Arial" panose="020B0604020202090204"/>
              </a:defRPr>
            </a:pPr>
            <a:r>
              <a:t>软件平台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00800" y="3072765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• 监控软件：WinCC、iFix、组态王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00800" y="3365373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• 控制算法：PID、串级、前馈、比值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00800" y="3657981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• 数据管理：实时/历史数据库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00800" y="3950589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• 报警管理：多级报警、事件记录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00800" y="4243197"/>
            <a:ext cx="484632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00"/>
              </a:spcAft>
              <a:defRPr sz="1000" b="0">
                <a:solidFill>
                  <a:srgbClr val="666666"/>
                </a:solidFill>
                <a:latin typeface="Arial" panose="020B0604020202090204"/>
              </a:defRPr>
            </a:pPr>
            <a:r>
              <a:t>• 远程监控：WebAccess、手机APP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457200"/>
            <a:ext cx="54864" cy="59436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1005840"/>
            <a:ext cx="10698480" cy="25400"/>
          </a:xfrm>
          <a:prstGeom prst="rect">
            <a:avLst/>
          </a:prstGeom>
          <a:solidFill>
            <a:srgbClr val="E8EC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731520" y="1005840"/>
            <a:ext cx="1097280" cy="25400"/>
          </a:xfrm>
          <a:prstGeom prst="rect">
            <a:avLst/>
          </a:prstGeom>
          <a:solidFill>
            <a:srgbClr val="C8A4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"/>
            <a:ext cx="109728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800"/>
              </a:spcAft>
              <a:defRPr sz="4000" b="1">
                <a:solidFill>
                  <a:srgbClr val="CCD0D8"/>
                </a:solidFill>
                <a:latin typeface="Arial" panose="020B0604020202090204"/>
              </a:defRPr>
            </a:pPr>
            <a:r>
              <a:t>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80" y="274320"/>
            <a:ext cx="9144000" cy="4572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480"/>
              </a:spcAft>
              <a:defRPr sz="2400" b="1">
                <a:solidFill>
                  <a:srgbClr val="1A3A6A"/>
                </a:solidFill>
                <a:latin typeface="Arial" panose="020B0604020202090204"/>
              </a:defRPr>
            </a:pPr>
            <a:r>
              <a:t>DCS分布式控制系统 / DCS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680" y="685800"/>
            <a:ext cx="9144000" cy="2743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Aft>
                <a:spcPts val="240"/>
              </a:spcAft>
              <a:defRPr sz="1200" b="0">
                <a:solidFill>
                  <a:srgbClr val="666666"/>
                </a:solidFill>
                <a:latin typeface="Arial" panose="020B0604020202090204"/>
              </a:defRPr>
            </a:pPr>
            <a:r>
              <a:t>智能工厂 · 智慧运营 · 安全可靠</a:t>
            </a:r>
          </a:p>
        </p:txBody>
      </p:sp>
      <p:sp>
        <p:nvSpPr>
          <p:cNvPr id="9" name="Oval 8"/>
          <p:cNvSpPr/>
          <p:nvPr/>
        </p:nvSpPr>
        <p:spPr>
          <a:xfrm>
            <a:off x="10058400" y="1097280"/>
            <a:ext cx="1828800" cy="1828800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6" name="Picture 25" descr="dcs-cabine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0" y="1211580"/>
            <a:ext cx="3720465" cy="4591050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604520" y="1211580"/>
          <a:ext cx="5922645" cy="4631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215"/>
                <a:gridCol w="1974215"/>
                <a:gridCol w="1974215"/>
              </a:tblGrid>
              <a:tr h="561975"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项目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技术规格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000" b="1">
                          <a:solidFill>
                            <a:srgbClr val="FFFFFF"/>
                          </a:solidFill>
                        </a:defRPr>
                      </a:pPr>
                      <a:r>
                        <a:t>备注</a:t>
                      </a:r>
                    </a:p>
                  </a:txBody>
                  <a:tcPr>
                    <a:solidFill>
                      <a:srgbClr val="1A3A6A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控制站CPU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Siemens S7-1518 / HollySys MACS-K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冗余配置可选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560070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扫描周期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50ms ~ 1000ms 可调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快速回路50ms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I/O容量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单站最大2048点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可扩展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561340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通讯网络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工业以太网 + Profibus-DP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冗余环形网络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供电电源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220VAC ±15% / 24VDC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UPS后备30min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561340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工作温度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0~50°C（控制室）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机柜配空调</a:t>
                      </a:r>
                    </a:p>
                  </a:txBody>
                  <a:tcPr>
                    <a:solidFill>
                      <a:srgbClr val="FAFBFD"/>
                    </a:solidFill>
                  </a:tcPr>
                </a:tc>
              </a:tr>
              <a:tr h="560705"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防爆等级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现场仪表 ExdIIBT4 / ExiaIIC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900">
                          <a:solidFill>
                            <a:srgbClr val="333333"/>
                          </a:solidFill>
                        </a:defRPr>
                      </a:pPr>
                      <a:r>
                        <a:t>GB3836标准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50*134"/>
  <p:tag name="TABLE_ENDDRAG_RECT" val="71*155*750*1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6682</Words>
  <Application>WPS 演示</Application>
  <PresentationFormat>On-screen Show (4:3)</PresentationFormat>
  <Paragraphs>864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宋体</vt:lpstr>
      <vt:lpstr>Wingdings</vt:lpstr>
      <vt:lpstr>Arial</vt:lpstr>
      <vt:lpstr>微软雅黑</vt:lpstr>
      <vt:lpstr>汉仪旗黑</vt:lpstr>
      <vt:lpstr>微软雅黑</vt:lpstr>
      <vt:lpstr>Calibri</vt:lpstr>
      <vt:lpstr>Helvetica Neue</vt:lpstr>
      <vt:lpstr>宋体</vt:lpstr>
      <vt:lpstr>汉仪书宋二KW</vt:lpstr>
      <vt:lpstr>微软雅黑</vt:lpstr>
      <vt:lpstr>Arial Unicode MS</vt:lpstr>
      <vt:lpstr>微软雅黑</vt:lpstr>
      <vt:lpstr>宋体-简</vt:lpstr>
      <vt:lpstr>Apple Color Emoji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generated using python-pptx</dc:description>
  <cp:lastModifiedBy>sailin</cp:lastModifiedBy>
  <cp:revision>4</cp:revision>
  <dcterms:created xsi:type="dcterms:W3CDTF">2026-06-28T12:19:25Z</dcterms:created>
  <dcterms:modified xsi:type="dcterms:W3CDTF">2026-06-28T12:19:25Z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6285880085513B3CB4B2406AAB02AC9E_42</vt:lpwstr>
  </property>
  <property fmtid="{D5CDD505-2E9C-101B-9397-08002B2CF9AE}" pid="3" name="KSOProductBuildVer">
    <vt:lpwstr>2052-12.1.26016.26016</vt:lpwstr>
  </property>
</Properties>
</file>